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_rels/presentation.xml.rels" ContentType="application/vnd.openxmlformats-package.relationships+xml"/>
  <Override PartName="/ppt/media/image29.png" ContentType="image/png"/>
  <Override PartName="/ppt/media/image27.png" ContentType="image/png"/>
  <Override PartName="/ppt/media/image26.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39.png" ContentType="image/png"/>
  <Override PartName="/ppt/media/image30.png" ContentType="image/png"/>
  <Override PartName="/ppt/media/image1.wmf" ContentType="image/x-wmf"/>
  <Override PartName="/ppt/media/image28.png" ContentType="image/png"/>
  <Override PartName="/ppt/media/image31.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0.jpeg" ContentType="image/jpeg"/>
  <Override PartName="/ppt/media/image14.png" ContentType="image/png"/>
  <Override PartName="/ppt/media/image41.png" ContentType="image/png"/>
  <Override PartName="/ppt/media/image9.wmf" ContentType="image/x-wmf"/>
  <Override PartName="/ppt/media/image38.png" ContentType="image/png"/>
  <Override PartName="/ppt/media/image40.png" ContentType="image/png"/>
  <Override PartName="/ppt/media/image8.wmf" ContentType="image/x-wmf"/>
  <Override PartName="/ppt/media/image13.png" ContentType="image/png"/>
  <Override PartName="/ppt/media/image7.wmf" ContentType="image/x-wmf"/>
  <Override PartName="/ppt/media/image12.png" ContentType="image/png"/>
  <Override PartName="/ppt/media/image6.wmf" ContentType="image/x-wmf"/>
  <Override PartName="/ppt/media/image11.png" ContentType="image/png"/>
  <Override PartName="/ppt/media/image5.wmf" ContentType="image/x-wmf"/>
  <Override PartName="/ppt/media/image4.wmf" ContentType="image/x-wmf"/>
  <Override PartName="/ppt/media/image3.wmf" ContentType="image/x-wmf"/>
  <Override PartName="/ppt/media/image32.png" ContentType="image/png"/>
  <Override PartName="/ppt/media/image2.png" ContentType="image/png"/>
  <Override PartName="/ppt/media/image25.png" ContentType="image/png"/>
  <Override PartName="/ppt/media/image15.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4.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21.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7.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14.xml.rels" ContentType="application/vnd.openxmlformats-package.relationships+xml"/>
  <Override PartName="/ppt/slides/_rels/slide23.xml.rels" ContentType="application/vnd.openxmlformats-package.relationships+xml"/>
  <Override PartName="/ppt/slides/slide30.xml" ContentType="application/vnd.openxmlformats-officedocument.presentationml.slide+xml"/>
  <Override PartName="/ppt/slides/slide5.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Lst>
  <p:sldSz cx="9144000" cy="6840537"/>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 Target="slides/slide1.xml"/><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slide" Target="slides/slide7.xml"/><Relationship Id="rId17" Type="http://schemas.openxmlformats.org/officeDocument/2006/relationships/slide" Target="slides/slide8.xml"/><Relationship Id="rId18" Type="http://schemas.openxmlformats.org/officeDocument/2006/relationships/slide" Target="slides/slide9.xml"/><Relationship Id="rId19" Type="http://schemas.openxmlformats.org/officeDocument/2006/relationships/slide" Target="slides/slide10.xml"/><Relationship Id="rId20" Type="http://schemas.openxmlformats.org/officeDocument/2006/relationships/slide" Target="slides/slide11.xml"/><Relationship Id="rId21" Type="http://schemas.openxmlformats.org/officeDocument/2006/relationships/slide" Target="slides/slide12.xml"/><Relationship Id="rId22" Type="http://schemas.openxmlformats.org/officeDocument/2006/relationships/slide" Target="slides/slide13.xml"/><Relationship Id="rId23" Type="http://schemas.openxmlformats.org/officeDocument/2006/relationships/slide" Target="slides/slide14.xml"/><Relationship Id="rId24" Type="http://schemas.openxmlformats.org/officeDocument/2006/relationships/slide" Target="slides/slide15.xml"/><Relationship Id="rId25" Type="http://schemas.openxmlformats.org/officeDocument/2006/relationships/slide" Target="slides/slide16.xml"/><Relationship Id="rId26" Type="http://schemas.openxmlformats.org/officeDocument/2006/relationships/slide" Target="slides/slide17.xml"/><Relationship Id="rId27" Type="http://schemas.openxmlformats.org/officeDocument/2006/relationships/slide" Target="slides/slide18.xml"/><Relationship Id="rId28" Type="http://schemas.openxmlformats.org/officeDocument/2006/relationships/slide" Target="slides/slide19.xml"/><Relationship Id="rId29" Type="http://schemas.openxmlformats.org/officeDocument/2006/relationships/slide" Target="slides/slide20.xml"/><Relationship Id="rId30" Type="http://schemas.openxmlformats.org/officeDocument/2006/relationships/slide" Target="slides/slide21.xml"/><Relationship Id="rId31" Type="http://schemas.openxmlformats.org/officeDocument/2006/relationships/slide" Target="slides/slide22.xml"/><Relationship Id="rId32" Type="http://schemas.openxmlformats.org/officeDocument/2006/relationships/slide" Target="slides/slide23.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slide" Target="slides/slide27.xml"/><Relationship Id="rId37" Type="http://schemas.openxmlformats.org/officeDocument/2006/relationships/slide" Target="slides/slide28.xml"/><Relationship Id="rId38" Type="http://schemas.openxmlformats.org/officeDocument/2006/relationships/slide" Target="slides/slide29.xml"/><Relationship Id="rId39" Type="http://schemas.openxmlformats.org/officeDocument/2006/relationships/slide" Target="slides/slide30.xml"/><Relationship Id="rId40" Type="http://schemas.openxmlformats.org/officeDocument/2006/relationships/slide" Target="slides/slide31.xml"/><Relationship Id="rId41" Type="http://schemas.openxmlformats.org/officeDocument/2006/relationships/slide" Target="slides/slide32.xml"/>
</Relationships>
</file>

<file path=ppt/charts/chart1.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129783553436564"/>
          <c:y val="0.0910478128179044"/>
          <c:w val="0.785705244504451"/>
          <c:h val="0.796032553407935"/>
        </c:manualLayout>
      </c:layout>
      <c:barChart>
        <c:barDir val="bar"/>
        <c:grouping val="clustered"/>
        <c:varyColors val="0"/>
        <c:ser>
          <c:idx val="0"/>
          <c:order val="0"/>
          <c:tx>
            <c:strRef>
              <c:f>label 0</c:f>
              <c:strCache>
                <c:ptCount val="1"/>
                <c:pt idx="0">
                  <c:v>Datenreihe 1</c:v>
                </c:pt>
              </c:strCache>
            </c:strRef>
          </c:tx>
          <c:spPr>
            <a:solidFill>
              <a:srgbClr val="003366"/>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0</c:f>
              <c:numCache>
                <c:formatCode>General</c:formatCode>
                <c:ptCount val="4"/>
                <c:pt idx="0">
                  <c:v>4.3</c:v>
                </c:pt>
                <c:pt idx="1">
                  <c:v>2.5</c:v>
                </c:pt>
                <c:pt idx="2">
                  <c:v>3.5</c:v>
                </c:pt>
                <c:pt idx="3">
                  <c:v>4.5</c:v>
                </c:pt>
              </c:numCache>
            </c:numRef>
          </c:val>
        </c:ser>
        <c:ser>
          <c:idx val="1"/>
          <c:order val="1"/>
          <c:tx>
            <c:strRef>
              <c:f>label 1</c:f>
              <c:strCache>
                <c:ptCount val="1"/>
                <c:pt idx="0">
                  <c:v>Datenreihe 2</c:v>
                </c:pt>
              </c:strCache>
            </c:strRef>
          </c:tx>
          <c:spPr>
            <a:solidFill>
              <a:srgbClr val="83caff"/>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1</c:f>
              <c:numCache>
                <c:formatCode>General</c:formatCode>
                <c:ptCount val="4"/>
                <c:pt idx="0">
                  <c:v>2.4</c:v>
                </c:pt>
                <c:pt idx="1">
                  <c:v>4.4</c:v>
                </c:pt>
                <c:pt idx="2">
                  <c:v>1.8</c:v>
                </c:pt>
                <c:pt idx="3">
                  <c:v>2.8</c:v>
                </c:pt>
              </c:numCache>
            </c:numRef>
          </c:val>
        </c:ser>
        <c:ser>
          <c:idx val="2"/>
          <c:order val="2"/>
          <c:tx>
            <c:strRef>
              <c:f>label 2</c:f>
              <c:strCache>
                <c:ptCount val="1"/>
                <c:pt idx="0">
                  <c:v>Datenreihe 3</c:v>
                </c:pt>
              </c:strCache>
            </c:strRef>
          </c:tx>
          <c:spPr>
            <a:solidFill>
              <a:srgbClr val="6699cc"/>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2</c:f>
              <c:numCache>
                <c:formatCode>General</c:formatCode>
                <c:ptCount val="4"/>
                <c:pt idx="0">
                  <c:v>2</c:v>
                </c:pt>
                <c:pt idx="1">
                  <c:v>2</c:v>
                </c:pt>
                <c:pt idx="2">
                  <c:v>3</c:v>
                </c:pt>
                <c:pt idx="3">
                  <c:v>5</c:v>
                </c:pt>
              </c:numCache>
            </c:numRef>
          </c:val>
        </c:ser>
        <c:gapWidth val="100"/>
        <c:overlap val="0"/>
        <c:axId val="95115878"/>
        <c:axId val="99780203"/>
      </c:barChart>
      <c:catAx>
        <c:axId val="95115878"/>
        <c:scaling>
          <c:orientation val="maxMin"/>
        </c:scaling>
        <c:delete val="0"/>
        <c:axPos val="b"/>
        <c:numFmt formatCode="[$-407]dd/mm/yyyy" sourceLinked="0"/>
        <c:majorTickMark val="out"/>
        <c:minorTickMark val="none"/>
        <c:tickLblPos val="nextTo"/>
        <c:spPr>
          <a:ln>
            <a:noFill/>
          </a:ln>
        </c:spPr>
        <c:txPr>
          <a:bodyPr/>
          <a:lstStyle/>
          <a:p>
            <a:pPr>
              <a:defRPr b="0" sz="1000" spc="-1" strike="noStrike">
                <a:latin typeface="Arial"/>
              </a:defRPr>
            </a:pPr>
          </a:p>
        </c:txPr>
        <c:crossAx val="99780203"/>
        <c:crosses val="autoZero"/>
        <c:auto val="1"/>
        <c:lblAlgn val="ctr"/>
        <c:lblOffset val="100"/>
        <c:noMultiLvlLbl val="0"/>
      </c:catAx>
      <c:valAx>
        <c:axId val="99780203"/>
        <c:scaling>
          <c:orientation val="minMax"/>
        </c:scaling>
        <c:delete val="1"/>
        <c:axPos val="l"/>
        <c:numFmt formatCode="General" sourceLinked="0"/>
        <c:majorTickMark val="out"/>
        <c:minorTickMark val="none"/>
        <c:tickLblPos val="nextTo"/>
        <c:spPr>
          <a:ln>
            <a:solidFill>
              <a:srgbClr val="b3b3b3"/>
            </a:solidFill>
          </a:ln>
        </c:spPr>
        <c:txPr>
          <a:bodyPr/>
          <a:lstStyle/>
          <a:p>
            <a:pPr>
              <a:defRPr b="0" sz="1000" spc="-1" strike="noStrike">
                <a:latin typeface="Arial"/>
              </a:defRPr>
            </a:pPr>
          </a:p>
        </c:txPr>
        <c:crossAx val="95115878"/>
        <c:crossBetween val="between"/>
      </c:valAx>
      <c:spPr>
        <a:noFill/>
        <a:ln>
          <a:noFill/>
        </a:ln>
      </c:spPr>
    </c:plotArea>
    <c:legend>
      <c:legendPos val="r"/>
      <c:layout>
        <c:manualLayout>
          <c:xMode val="edge"/>
          <c:yMode val="edge"/>
          <c:x val="0.0936669338846462"/>
          <c:y val="0.898185825703628"/>
          <c:w val="0.425569620253165"/>
          <c:h val="0.101653242899534"/>
        </c:manualLayout>
      </c:layout>
      <c:overlay val="0"/>
      <c:spPr>
        <a:noFill/>
        <a:ln>
          <a:noFill/>
        </a:ln>
      </c:spPr>
      <c:txPr>
        <a:bodyPr/>
        <a:lstStyle/>
        <a:p>
          <a:pPr>
            <a:defRPr b="0" sz="1000" spc="-1" strike="noStrike">
              <a:latin typeface="Arial"/>
            </a:defRPr>
          </a:pPr>
        </a:p>
      </c:txPr>
    </c:legend>
    <c:plotVisOnly val="1"/>
    <c:dispBlanksAs val="gap"/>
  </c:chart>
  <c:spPr>
    <a:noFill/>
    <a:ln>
      <a:noFill/>
    </a:ln>
  </c:spPr>
</c:chartSpace>
</file>

<file path=ppt/charts/chart2.xml><?xml version="1.0" encoding="utf-8"?>
<c:chartSpace xmlns:c="http://schemas.openxmlformats.org/drawingml/2006/chart" xmlns:a="http://schemas.openxmlformats.org/drawingml/2006/main" xmlns:r="http://schemas.openxmlformats.org/officeDocument/2006/relationships">
  <c:lang val="en-US"/>
  <c:roundedCorners val="0"/>
  <c:chart>
    <c:autoTitleDeleted val="1"/>
    <c:plotArea>
      <c:layout>
        <c:manualLayout>
          <c:layoutTarget val="inner"/>
          <c:xMode val="edge"/>
          <c:yMode val="edge"/>
          <c:x val="0.057381545082486"/>
          <c:y val="0.106480421341882"/>
          <c:w val="0.789249398759546"/>
          <c:h val="0.768567284940081"/>
        </c:manualLayout>
      </c:layout>
      <c:barChart>
        <c:barDir val="col"/>
        <c:grouping val="clustered"/>
        <c:varyColors val="0"/>
        <c:ser>
          <c:idx val="0"/>
          <c:order val="0"/>
          <c:tx>
            <c:strRef>
              <c:f>label 0</c:f>
              <c:strCache>
                <c:ptCount val="1"/>
                <c:pt idx="0">
                  <c:v>Datenreihe 1</c:v>
                </c:pt>
              </c:strCache>
            </c:strRef>
          </c:tx>
          <c:spPr>
            <a:solidFill>
              <a:srgbClr val="003366"/>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0</c:f>
              <c:numCache>
                <c:formatCode>General</c:formatCode>
                <c:ptCount val="4"/>
                <c:pt idx="0">
                  <c:v>4.3</c:v>
                </c:pt>
                <c:pt idx="1">
                  <c:v>2.5</c:v>
                </c:pt>
                <c:pt idx="2">
                  <c:v>3.5</c:v>
                </c:pt>
                <c:pt idx="3">
                  <c:v>4.5</c:v>
                </c:pt>
              </c:numCache>
            </c:numRef>
          </c:val>
        </c:ser>
        <c:ser>
          <c:idx val="1"/>
          <c:order val="1"/>
          <c:tx>
            <c:strRef>
              <c:f>label 1</c:f>
              <c:strCache>
                <c:ptCount val="1"/>
                <c:pt idx="0">
                  <c:v>Datenreihe 2</c:v>
                </c:pt>
              </c:strCache>
            </c:strRef>
          </c:tx>
          <c:spPr>
            <a:solidFill>
              <a:srgbClr val="83caff"/>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1</c:f>
              <c:numCache>
                <c:formatCode>General</c:formatCode>
                <c:ptCount val="4"/>
                <c:pt idx="0">
                  <c:v>2.4</c:v>
                </c:pt>
                <c:pt idx="1">
                  <c:v>4.4</c:v>
                </c:pt>
                <c:pt idx="2">
                  <c:v>1.8</c:v>
                </c:pt>
                <c:pt idx="3">
                  <c:v>2.8</c:v>
                </c:pt>
              </c:numCache>
            </c:numRef>
          </c:val>
        </c:ser>
        <c:ser>
          <c:idx val="2"/>
          <c:order val="2"/>
          <c:tx>
            <c:strRef>
              <c:f>label 2</c:f>
              <c:strCache>
                <c:ptCount val="1"/>
                <c:pt idx="0">
                  <c:v>Datenreihe 3</c:v>
                </c:pt>
              </c:strCache>
            </c:strRef>
          </c:tx>
          <c:spPr>
            <a:solidFill>
              <a:srgbClr val="6699cc"/>
            </a:solidFill>
            <a:ln>
              <a:noFill/>
            </a:ln>
          </c:spPr>
          <c:invertIfNegative val="0"/>
          <c:dLbls>
            <c:txPr>
              <a:bodyPr/>
              <a:lstStyle/>
              <a:p>
                <a:pPr>
                  <a:defRPr b="0" sz="1000" spc="-1" strike="noStrike">
                    <a:latin typeface="Arial"/>
                  </a:defRPr>
                </a:pPr>
              </a:p>
            </c:txPr>
            <c:showLegendKey val="0"/>
            <c:showVal val="0"/>
            <c:showCatName val="0"/>
            <c:showSerName val="0"/>
            <c:showPercent val="0"/>
            <c:separator> </c:separator>
            <c:showLeaderLines val="0"/>
          </c:dLbls>
          <c:cat>
            <c:strRef>
              <c:f>categories</c:f>
              <c:strCache>
                <c:ptCount val="4"/>
                <c:pt idx="0">
                  <c:v>Kategorie 1</c:v>
                </c:pt>
                <c:pt idx="1">
                  <c:v>Kategorie 2</c:v>
                </c:pt>
                <c:pt idx="2">
                  <c:v>Kategorie 3</c:v>
                </c:pt>
                <c:pt idx="3">
                  <c:v>Kategorie 4</c:v>
                </c:pt>
              </c:strCache>
            </c:strRef>
          </c:cat>
          <c:val>
            <c:numRef>
              <c:f>2</c:f>
              <c:numCache>
                <c:formatCode>General</c:formatCode>
                <c:ptCount val="4"/>
                <c:pt idx="0">
                  <c:v>2</c:v>
                </c:pt>
                <c:pt idx="1">
                  <c:v>2</c:v>
                </c:pt>
                <c:pt idx="2">
                  <c:v>3</c:v>
                </c:pt>
                <c:pt idx="3">
                  <c:v>5</c:v>
                </c:pt>
              </c:numCache>
            </c:numRef>
          </c:val>
        </c:ser>
        <c:gapWidth val="100"/>
        <c:overlap val="-27"/>
        <c:axId val="82335085"/>
        <c:axId val="88867635"/>
      </c:barChart>
      <c:catAx>
        <c:axId val="82335085"/>
        <c:scaling>
          <c:orientation val="minMax"/>
        </c:scaling>
        <c:delete val="0"/>
        <c:axPos val="b"/>
        <c:numFmt formatCode="[$-407]dd/mm/yyyy" sourceLinked="0"/>
        <c:majorTickMark val="none"/>
        <c:minorTickMark val="none"/>
        <c:tickLblPos val="nextTo"/>
        <c:spPr>
          <a:ln>
            <a:solidFill>
              <a:srgbClr val="b3b3b3"/>
            </a:solidFill>
          </a:ln>
        </c:spPr>
        <c:txPr>
          <a:bodyPr/>
          <a:lstStyle/>
          <a:p>
            <a:pPr>
              <a:defRPr b="0" sz="1000" spc="-1" strike="noStrike">
                <a:latin typeface="Arial"/>
              </a:defRPr>
            </a:pPr>
          </a:p>
        </c:txPr>
        <c:crossAx val="88867635"/>
        <c:crosses val="autoZero"/>
        <c:auto val="1"/>
        <c:lblAlgn val="ctr"/>
        <c:lblOffset val="100"/>
        <c:noMultiLvlLbl val="0"/>
      </c:catAx>
      <c:valAx>
        <c:axId val="88867635"/>
        <c:scaling>
          <c:orientation val="minMax"/>
        </c:scaling>
        <c:delete val="0"/>
        <c:axPos val="l"/>
        <c:majorGridlines>
          <c:spPr>
            <a:ln>
              <a:solidFill>
                <a:srgbClr val="b3b3b3"/>
              </a:solidFill>
            </a:ln>
          </c:spPr>
        </c:majorGridlines>
        <c:numFmt formatCode="General" sourceLinked="0"/>
        <c:majorTickMark val="out"/>
        <c:minorTickMark val="none"/>
        <c:tickLblPos val="nextTo"/>
        <c:spPr>
          <a:ln>
            <a:noFill/>
          </a:ln>
        </c:spPr>
        <c:txPr>
          <a:bodyPr/>
          <a:lstStyle/>
          <a:p>
            <a:pPr>
              <a:defRPr b="0" sz="1000" spc="-1" strike="noStrike">
                <a:latin typeface="Arial"/>
              </a:defRPr>
            </a:pPr>
          </a:p>
        </c:txPr>
        <c:crossAx val="82335085"/>
        <c:crosses val="autoZero"/>
        <c:crossBetween val="between"/>
      </c:valAx>
      <c:spPr>
        <a:noFill/>
        <a:ln>
          <a:noFill/>
        </a:ln>
      </c:spPr>
    </c:plotArea>
    <c:legend>
      <c:legendPos val="r"/>
      <c:layout>
        <c:manualLayout>
          <c:xMode val="edge"/>
          <c:yMode val="edge"/>
          <c:x val="0.143917978144382"/>
          <c:y val="0.933745515609495"/>
          <c:w val="0.510253164556962"/>
          <c:h val="0.0613740458015267"/>
        </c:manualLayout>
      </c:layout>
      <c:overlay val="0"/>
      <c:spPr>
        <a:noFill/>
        <a:ln>
          <a:noFill/>
        </a:ln>
      </c:spPr>
      <c:txPr>
        <a:bodyPr/>
        <a:lstStyle/>
        <a:p>
          <a:pPr>
            <a:defRPr b="0" sz="1000" spc="-1" strike="noStrike">
              <a:latin typeface="Arial"/>
            </a:defRPr>
          </a:pPr>
        </a:p>
      </c:txPr>
    </c:legend>
    <c:plotVisOnly val="1"/>
    <c:dispBlanksAs val="gap"/>
  </c:chart>
  <c:spPr>
    <a:noFill/>
    <a:ln>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8"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29"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1"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32"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33"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34"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6"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37"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38"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39"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40"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41"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50"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52"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54"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55"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7"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59"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60"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61"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7"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63"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64"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65"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67"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68"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69"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71"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72"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74"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75"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76"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77"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79"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80"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81"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82"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83"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84"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93"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95"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97"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98"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9"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02"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03"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104"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06"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07"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08"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10"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11"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12"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14"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115"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17"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18"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19"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120"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22"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123"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124"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125"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126"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127"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35"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37"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1"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2"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39"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40"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44"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45"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146"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48"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49"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50"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52"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53"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54"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56"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157"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59"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60"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61"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162"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64"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165"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166"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167"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168"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169"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77"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79"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81"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82"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4"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86"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87"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188"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90"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191"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92"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94"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95"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196"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98"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199"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01"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02"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03"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204"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06"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207"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208"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209"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210"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211"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19"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21"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23"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224"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28"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29"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230"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32"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233"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34"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36"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37"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38"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16"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17"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18"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40"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241"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43"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44"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45"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246"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48"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249"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250"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251"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252"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253"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62"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64"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66"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267"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6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69"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71"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72"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273"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0"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21"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2"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75"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276"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77"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79"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80"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81"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83"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284"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86"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87"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88"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289"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91"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292"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293"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294"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295"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296"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4"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05" name="PlaceHolder 2"/>
          <p:cNvSpPr>
            <a:spLocks noGrp="1"/>
          </p:cNvSpPr>
          <p:nvPr>
            <p:ph type="subTitle"/>
          </p:nvPr>
        </p:nvSpPr>
        <p:spPr>
          <a:xfrm>
            <a:off x="320400" y="2016000"/>
            <a:ext cx="8532000" cy="471600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07" name="PlaceHolder 2"/>
          <p:cNvSpPr>
            <a:spLocks noGrp="1"/>
          </p:cNvSpPr>
          <p:nvPr>
            <p:ph type="body"/>
          </p:nvPr>
        </p:nvSpPr>
        <p:spPr>
          <a:xfrm>
            <a:off x="320400" y="2016000"/>
            <a:ext cx="85320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09"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310"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24"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25"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26"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2" name="PlaceHolder 1"/>
          <p:cNvSpPr>
            <a:spLocks noGrp="1"/>
          </p:cNvSpPr>
          <p:nvPr>
            <p:ph type="subTitle"/>
          </p:nvPr>
        </p:nvSpPr>
        <p:spPr>
          <a:xfrm>
            <a:off x="320400" y="1224000"/>
            <a:ext cx="8532000" cy="1670040"/>
          </a:xfrm>
          <a:prstGeom prst="rect">
            <a:avLst/>
          </a:prstGeom>
        </p:spPr>
        <p:txBody>
          <a:bodyPr lIns="0" rIns="0" tIns="0" bIns="0" anchor="ctr">
            <a:noAutofit/>
          </a:bodyPr>
          <a:p>
            <a:pPr algn="ctr"/>
            <a:endParaRPr b="0" lang="de-DE"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14"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315" name="PlaceHolder 3"/>
          <p:cNvSpPr>
            <a:spLocks noGrp="1"/>
          </p:cNvSpPr>
          <p:nvPr>
            <p:ph type="body"/>
          </p:nvPr>
        </p:nvSpPr>
        <p:spPr>
          <a:xfrm>
            <a:off x="4692240" y="2016000"/>
            <a:ext cx="4163400" cy="4716000"/>
          </a:xfrm>
          <a:prstGeom prst="rect">
            <a:avLst/>
          </a:prstGeom>
        </p:spPr>
        <p:txBody>
          <a:bodyPr lIns="0" rIns="0" tIns="0" bIns="0">
            <a:noAutofit/>
          </a:bodyPr>
          <a:p>
            <a:endParaRPr b="0" lang="de-DE" sz="1600" spc="-1" strike="noStrike">
              <a:latin typeface="Arial"/>
            </a:endParaRPr>
          </a:p>
        </p:txBody>
      </p:sp>
      <p:sp>
        <p:nvSpPr>
          <p:cNvPr id="316"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18" name="PlaceHolder 2"/>
          <p:cNvSpPr>
            <a:spLocks noGrp="1"/>
          </p:cNvSpPr>
          <p:nvPr>
            <p:ph type="body"/>
          </p:nvPr>
        </p:nvSpPr>
        <p:spPr>
          <a:xfrm>
            <a:off x="320400" y="2016000"/>
            <a:ext cx="4163400" cy="4716000"/>
          </a:xfrm>
          <a:prstGeom prst="rect">
            <a:avLst/>
          </a:prstGeom>
        </p:spPr>
        <p:txBody>
          <a:bodyPr lIns="0" rIns="0" tIns="0" bIns="0">
            <a:noAutofit/>
          </a:bodyPr>
          <a:p>
            <a:endParaRPr b="0" lang="de-DE" sz="1600" spc="-1" strike="noStrike">
              <a:latin typeface="Arial"/>
            </a:endParaRPr>
          </a:p>
        </p:txBody>
      </p:sp>
      <p:sp>
        <p:nvSpPr>
          <p:cNvPr id="319"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320" name="PlaceHolder 4"/>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22"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323"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324" name="PlaceHolder 4"/>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26" name="PlaceHolder 2"/>
          <p:cNvSpPr>
            <a:spLocks noGrp="1"/>
          </p:cNvSpPr>
          <p:nvPr>
            <p:ph type="body"/>
          </p:nvPr>
        </p:nvSpPr>
        <p:spPr>
          <a:xfrm>
            <a:off x="320400" y="2016000"/>
            <a:ext cx="8532000" cy="2249280"/>
          </a:xfrm>
          <a:prstGeom prst="rect">
            <a:avLst/>
          </a:prstGeom>
        </p:spPr>
        <p:txBody>
          <a:bodyPr lIns="0" rIns="0" tIns="0" bIns="0">
            <a:noAutofit/>
          </a:bodyPr>
          <a:p>
            <a:endParaRPr b="0" lang="de-DE" sz="1600" spc="-1" strike="noStrike">
              <a:latin typeface="Arial"/>
            </a:endParaRPr>
          </a:p>
        </p:txBody>
      </p:sp>
      <p:sp>
        <p:nvSpPr>
          <p:cNvPr id="327" name="PlaceHolder 3"/>
          <p:cNvSpPr>
            <a:spLocks noGrp="1"/>
          </p:cNvSpPr>
          <p:nvPr>
            <p:ph type="body"/>
          </p:nvPr>
        </p:nvSpPr>
        <p:spPr>
          <a:xfrm>
            <a:off x="320400" y="4479480"/>
            <a:ext cx="85320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8"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29" name="PlaceHolder 2"/>
          <p:cNvSpPr>
            <a:spLocks noGrp="1"/>
          </p:cNvSpPr>
          <p:nvPr>
            <p:ph type="body"/>
          </p:nvPr>
        </p:nvSpPr>
        <p:spPr>
          <a:xfrm>
            <a:off x="320400" y="2016000"/>
            <a:ext cx="4163400" cy="2249280"/>
          </a:xfrm>
          <a:prstGeom prst="rect">
            <a:avLst/>
          </a:prstGeom>
        </p:spPr>
        <p:txBody>
          <a:bodyPr lIns="0" rIns="0" tIns="0" bIns="0">
            <a:noAutofit/>
          </a:bodyPr>
          <a:p>
            <a:endParaRPr b="0" lang="de-DE" sz="1600" spc="-1" strike="noStrike">
              <a:latin typeface="Arial"/>
            </a:endParaRPr>
          </a:p>
        </p:txBody>
      </p:sp>
      <p:sp>
        <p:nvSpPr>
          <p:cNvPr id="330" name="PlaceHolder 3"/>
          <p:cNvSpPr>
            <a:spLocks noGrp="1"/>
          </p:cNvSpPr>
          <p:nvPr>
            <p:ph type="body"/>
          </p:nvPr>
        </p:nvSpPr>
        <p:spPr>
          <a:xfrm>
            <a:off x="4692240" y="2016000"/>
            <a:ext cx="4163400" cy="2249280"/>
          </a:xfrm>
          <a:prstGeom prst="rect">
            <a:avLst/>
          </a:prstGeom>
        </p:spPr>
        <p:txBody>
          <a:bodyPr lIns="0" rIns="0" tIns="0" bIns="0">
            <a:noAutofit/>
          </a:bodyPr>
          <a:p>
            <a:endParaRPr b="0" lang="de-DE" sz="1600" spc="-1" strike="noStrike">
              <a:latin typeface="Arial"/>
            </a:endParaRPr>
          </a:p>
        </p:txBody>
      </p:sp>
      <p:sp>
        <p:nvSpPr>
          <p:cNvPr id="331" name="PlaceHolder 4"/>
          <p:cNvSpPr>
            <a:spLocks noGrp="1"/>
          </p:cNvSpPr>
          <p:nvPr>
            <p:ph type="body"/>
          </p:nvPr>
        </p:nvSpPr>
        <p:spPr>
          <a:xfrm>
            <a:off x="320400" y="4479480"/>
            <a:ext cx="4163400" cy="2249280"/>
          </a:xfrm>
          <a:prstGeom prst="rect">
            <a:avLst/>
          </a:prstGeom>
        </p:spPr>
        <p:txBody>
          <a:bodyPr lIns="0" rIns="0" tIns="0" bIns="0">
            <a:noAutofit/>
          </a:bodyPr>
          <a:p>
            <a:endParaRPr b="0" lang="de-DE" sz="1600" spc="-1" strike="noStrike">
              <a:latin typeface="Arial"/>
            </a:endParaRPr>
          </a:p>
        </p:txBody>
      </p:sp>
      <p:sp>
        <p:nvSpPr>
          <p:cNvPr id="332" name="PlaceHolder 5"/>
          <p:cNvSpPr>
            <a:spLocks noGrp="1"/>
          </p:cNvSpPr>
          <p:nvPr>
            <p:ph type="body"/>
          </p:nvPr>
        </p:nvSpPr>
        <p:spPr>
          <a:xfrm>
            <a:off x="4692240" y="4479480"/>
            <a:ext cx="4163400" cy="2249280"/>
          </a:xfrm>
          <a:prstGeom prst="rect">
            <a:avLst/>
          </a:prstGeom>
        </p:spPr>
        <p:txBody>
          <a:bodyPr lIns="0" rIns="0" tIns="0" bIns="0">
            <a:noAutofit/>
          </a:bodyPr>
          <a:p>
            <a:endParaRPr b="0" lang="de-DE" sz="16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320400" y="1191240"/>
            <a:ext cx="8532000" cy="425520"/>
          </a:xfrm>
          <a:prstGeom prst="rect">
            <a:avLst/>
          </a:prstGeom>
        </p:spPr>
        <p:txBody>
          <a:bodyPr lIns="0" rIns="0" tIns="0" bIns="0" anchor="ctr">
            <a:noAutofit/>
          </a:bodyPr>
          <a:p>
            <a:endParaRPr b="0" lang="de-DE" sz="3000" spc="-1" strike="noStrike">
              <a:latin typeface="Arial"/>
            </a:endParaRPr>
          </a:p>
        </p:txBody>
      </p:sp>
      <p:sp>
        <p:nvSpPr>
          <p:cNvPr id="334" name="PlaceHolder 2"/>
          <p:cNvSpPr>
            <a:spLocks noGrp="1"/>
          </p:cNvSpPr>
          <p:nvPr>
            <p:ph type="body"/>
          </p:nvPr>
        </p:nvSpPr>
        <p:spPr>
          <a:xfrm>
            <a:off x="320400" y="2016000"/>
            <a:ext cx="2747160" cy="2249280"/>
          </a:xfrm>
          <a:prstGeom prst="rect">
            <a:avLst/>
          </a:prstGeom>
        </p:spPr>
        <p:txBody>
          <a:bodyPr lIns="0" rIns="0" tIns="0" bIns="0">
            <a:noAutofit/>
          </a:bodyPr>
          <a:p>
            <a:endParaRPr b="0" lang="de-DE" sz="1600" spc="-1" strike="noStrike">
              <a:latin typeface="Arial"/>
            </a:endParaRPr>
          </a:p>
        </p:txBody>
      </p:sp>
      <p:sp>
        <p:nvSpPr>
          <p:cNvPr id="335" name="PlaceHolder 3"/>
          <p:cNvSpPr>
            <a:spLocks noGrp="1"/>
          </p:cNvSpPr>
          <p:nvPr>
            <p:ph type="body"/>
          </p:nvPr>
        </p:nvSpPr>
        <p:spPr>
          <a:xfrm>
            <a:off x="3205440" y="2016000"/>
            <a:ext cx="2747160" cy="2249280"/>
          </a:xfrm>
          <a:prstGeom prst="rect">
            <a:avLst/>
          </a:prstGeom>
        </p:spPr>
        <p:txBody>
          <a:bodyPr lIns="0" rIns="0" tIns="0" bIns="0">
            <a:noAutofit/>
          </a:bodyPr>
          <a:p>
            <a:endParaRPr b="0" lang="de-DE" sz="1600" spc="-1" strike="noStrike">
              <a:latin typeface="Arial"/>
            </a:endParaRPr>
          </a:p>
        </p:txBody>
      </p:sp>
      <p:sp>
        <p:nvSpPr>
          <p:cNvPr id="336" name="PlaceHolder 4"/>
          <p:cNvSpPr>
            <a:spLocks noGrp="1"/>
          </p:cNvSpPr>
          <p:nvPr>
            <p:ph type="body"/>
          </p:nvPr>
        </p:nvSpPr>
        <p:spPr>
          <a:xfrm>
            <a:off x="6090120" y="2016000"/>
            <a:ext cx="2747160" cy="2249280"/>
          </a:xfrm>
          <a:prstGeom prst="rect">
            <a:avLst/>
          </a:prstGeom>
        </p:spPr>
        <p:txBody>
          <a:bodyPr lIns="0" rIns="0" tIns="0" bIns="0">
            <a:noAutofit/>
          </a:bodyPr>
          <a:p>
            <a:endParaRPr b="0" lang="de-DE" sz="1600" spc="-1" strike="noStrike">
              <a:latin typeface="Arial"/>
            </a:endParaRPr>
          </a:p>
        </p:txBody>
      </p:sp>
      <p:sp>
        <p:nvSpPr>
          <p:cNvPr id="337" name="PlaceHolder 5"/>
          <p:cNvSpPr>
            <a:spLocks noGrp="1"/>
          </p:cNvSpPr>
          <p:nvPr>
            <p:ph type="body"/>
          </p:nvPr>
        </p:nvSpPr>
        <p:spPr>
          <a:xfrm>
            <a:off x="320400" y="4479480"/>
            <a:ext cx="2747160" cy="2249280"/>
          </a:xfrm>
          <a:prstGeom prst="rect">
            <a:avLst/>
          </a:prstGeom>
        </p:spPr>
        <p:txBody>
          <a:bodyPr lIns="0" rIns="0" tIns="0" bIns="0">
            <a:noAutofit/>
          </a:bodyPr>
          <a:p>
            <a:endParaRPr b="0" lang="de-DE" sz="1600" spc="-1" strike="noStrike">
              <a:latin typeface="Arial"/>
            </a:endParaRPr>
          </a:p>
        </p:txBody>
      </p:sp>
      <p:sp>
        <p:nvSpPr>
          <p:cNvPr id="338" name="PlaceHolder 6"/>
          <p:cNvSpPr>
            <a:spLocks noGrp="1"/>
          </p:cNvSpPr>
          <p:nvPr>
            <p:ph type="body"/>
          </p:nvPr>
        </p:nvSpPr>
        <p:spPr>
          <a:xfrm>
            <a:off x="3205440" y="4479480"/>
            <a:ext cx="2747160" cy="2249280"/>
          </a:xfrm>
          <a:prstGeom prst="rect">
            <a:avLst/>
          </a:prstGeom>
        </p:spPr>
        <p:txBody>
          <a:bodyPr lIns="0" rIns="0" tIns="0" bIns="0">
            <a:noAutofit/>
          </a:bodyPr>
          <a:p>
            <a:endParaRPr b="0" lang="de-DE" sz="1600" spc="-1" strike="noStrike">
              <a:latin typeface="Arial"/>
            </a:endParaRPr>
          </a:p>
        </p:txBody>
      </p:sp>
      <p:sp>
        <p:nvSpPr>
          <p:cNvPr id="339" name="PlaceHolder 7"/>
          <p:cNvSpPr>
            <a:spLocks noGrp="1"/>
          </p:cNvSpPr>
          <p:nvPr>
            <p:ph type="body"/>
          </p:nvPr>
        </p:nvSpPr>
        <p:spPr>
          <a:xfrm>
            <a:off x="6090120" y="4479480"/>
            <a:ext cx="2747160" cy="2249280"/>
          </a:xfrm>
          <a:prstGeom prst="rect">
            <a:avLst/>
          </a:prstGeom>
        </p:spPr>
        <p:txBody>
          <a:bodyPr lIns="0" rIns="0" tIns="0" bIns="0">
            <a:noAutofit/>
          </a:bodyPr>
          <a:p>
            <a:endParaRPr b="0" lang="de-DE" sz="16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wmf"/><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image" Target="../media/image3.wmf"/><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wmf"/><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5.wmf"/><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6.wmf"/><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7.wmf"/><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8.wmf"/><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9.wmf"/><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latin typeface="Arial"/>
              </a:rPr>
              <a:t>Click to edit the title text format</a:t>
            </a:r>
            <a:endParaRPr b="0" lang="de-DE" sz="3000" spc="-1" strike="noStrike">
              <a:latin typeface="Arial"/>
            </a:endParaRPr>
          </a:p>
        </p:txBody>
      </p:sp>
      <p:sp>
        <p:nvSpPr>
          <p:cNvPr id="1" name="PlaceHolder 2"/>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000000"/>
              </a:buClr>
              <a:buSzPct val="45000"/>
              <a:buFont typeface="Wingdings" charset="2"/>
              <a:buChar char=""/>
            </a:pPr>
            <a:r>
              <a:rPr b="0" lang="de-DE" sz="1600" spc="-1" strike="noStrike">
                <a:latin typeface="Arial"/>
              </a:rPr>
              <a:t>Klicken Sie, um die Formate des Gliederungstextes zu bearbeiten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Zweite Gliederungsebene</a:t>
            </a:r>
            <a:endParaRPr b="0" lang="de-DE" sz="1600" spc="-1" strike="noStrike">
              <a:latin typeface="Arial"/>
            </a:endParaRPr>
          </a:p>
          <a:p>
            <a:pPr lvl="2" marL="792000" indent="-216000">
              <a:buClr>
                <a:srgbClr val="000000"/>
              </a:buClr>
              <a:buSzPct val="45000"/>
              <a:buFont typeface="Symbol" charset="2"/>
              <a:buChar char=""/>
            </a:pPr>
            <a:r>
              <a:rPr b="0" lang="de-DE" sz="1600" spc="-1" strike="noStrike">
                <a:latin typeface="Arial"/>
              </a:rPr>
              <a:t>Dritte Gliederungsebene</a:t>
            </a:r>
            <a:endParaRPr b="0" lang="de-DE" sz="1600" spc="-1" strike="noStrike">
              <a:latin typeface="Arial"/>
            </a:endParaRPr>
          </a:p>
        </p:txBody>
      </p:sp>
      <p:sp>
        <p:nvSpPr>
          <p:cNvPr id="2"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3"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latin typeface="Arial"/>
              </a:rPr>
              <a:t>&lt;footer&gt;</a:t>
            </a:r>
            <a:r>
              <a:rPr b="0" lang="de-DE" sz="1200" spc="-1" strike="noStrike">
                <a:latin typeface="Arial"/>
              </a:rPr>
              <a:t> </a:t>
            </a:r>
            <a:endParaRPr b="0" lang="de-DE" sz="1200" spc="-1" strike="noStrike">
              <a:latin typeface="Arial"/>
            </a:endParaRPr>
          </a:p>
        </p:txBody>
      </p:sp>
      <p:sp>
        <p:nvSpPr>
          <p:cNvPr id="4"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EE16FD10-9190-48F0-8BEC-641993166EB6}" type="slidenum">
              <a:rPr b="0" lang="de-DE" sz="1200" spc="-1" strike="noStrike">
                <a:latin typeface="Arial"/>
              </a:rPr>
              <a:t>&lt;number&gt;</a:t>
            </a:fld>
            <a:r>
              <a:rPr b="0" lang="de-DE" sz="1200" spc="-1" strike="noStrike">
                <a:latin typeface="Arial"/>
              </a:rPr>
              <a:t> </a:t>
            </a:r>
            <a:endParaRPr b="0" lang="de-DE" sz="1200" spc="-1" strike="noStrike">
              <a:latin typeface="Arial"/>
            </a:endParaRPr>
          </a:p>
        </p:txBody>
      </p:sp>
      <p:pic>
        <p:nvPicPr>
          <p:cNvPr id="5" name="" descr=""/>
          <p:cNvPicPr/>
          <p:nvPr/>
        </p:nvPicPr>
        <p:blipFill>
          <a:blip r:embed="rId2">
            <a:alphaModFix amt="40000"/>
          </a:blip>
          <a:stretch/>
        </p:blipFill>
        <p:spPr>
          <a:xfrm>
            <a:off x="8218440" y="323640"/>
            <a:ext cx="609480" cy="321480"/>
          </a:xfrm>
          <a:prstGeom prst="rect">
            <a:avLst/>
          </a:prstGeom>
          <a:ln>
            <a:noFill/>
          </a:ln>
        </p:spPr>
      </p:pic>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 name="" descr=""/>
          <p:cNvPicPr/>
          <p:nvPr/>
        </p:nvPicPr>
        <p:blipFill>
          <a:blip r:embed="rId2">
            <a:alphaModFix amt="40000"/>
          </a:blip>
          <a:stretch/>
        </p:blipFill>
        <p:spPr>
          <a:xfrm>
            <a:off x="4680" y="8280"/>
            <a:ext cx="9143640" cy="6828840"/>
          </a:xfrm>
          <a:prstGeom prst="rect">
            <a:avLst/>
          </a:prstGeom>
          <a:ln>
            <a:noFill/>
          </a:ln>
        </p:spPr>
      </p:pic>
      <p:sp>
        <p:nvSpPr>
          <p:cNvPr id="43"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solidFill>
                  <a:srgbClr val="ffffff"/>
                </a:solidFill>
                <a:latin typeface="Arial"/>
              </a:rPr>
              <a:t>Click to edit the title text format</a:t>
            </a:r>
            <a:endParaRPr b="0" lang="de-DE" sz="3000" spc="-1" strike="noStrike">
              <a:solidFill>
                <a:srgbClr val="ffffff"/>
              </a:solidFill>
              <a:latin typeface="Arial"/>
            </a:endParaRPr>
          </a:p>
        </p:txBody>
      </p:sp>
      <p:sp>
        <p:nvSpPr>
          <p:cNvPr id="44" name="PlaceHolder 2"/>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ffffff"/>
              </a:buClr>
              <a:buSzPct val="45000"/>
              <a:buFont typeface="Wingdings" charset="2"/>
              <a:buChar char=""/>
            </a:pPr>
            <a:r>
              <a:rPr b="0" lang="de-DE" sz="1600" spc="-1" strike="noStrike">
                <a:solidFill>
                  <a:srgbClr val="ffffff"/>
                </a:solidFill>
                <a:latin typeface="Arial"/>
              </a:rPr>
              <a:t>Klicken Sie, um die Formate des Gliederungstextes zu bearbeiten</a:t>
            </a:r>
            <a:endParaRPr b="0" lang="de-DE" sz="1600" spc="-1" strike="noStrike">
              <a:solidFill>
                <a:srgbClr val="ffffff"/>
              </a:solidFill>
              <a:latin typeface="Arial"/>
            </a:endParaRPr>
          </a:p>
          <a:p>
            <a:pPr lvl="1" marL="504000" indent="-216000">
              <a:buClr>
                <a:srgbClr val="ffffff"/>
              </a:buClr>
              <a:buSzPct val="45000"/>
              <a:buFont typeface="Symbol" charset="2"/>
              <a:buChar char=""/>
            </a:pPr>
            <a:r>
              <a:rPr b="0" lang="de-DE" sz="1600" spc="-1" strike="noStrike">
                <a:solidFill>
                  <a:srgbClr val="ffffff"/>
                </a:solidFill>
                <a:latin typeface="Arial"/>
              </a:rPr>
              <a:t>Zweite Gliederungsebene</a:t>
            </a:r>
            <a:endParaRPr b="0" lang="de-DE" sz="1600" spc="-1" strike="noStrike">
              <a:solidFill>
                <a:srgbClr val="ffffff"/>
              </a:solidFill>
              <a:latin typeface="Arial"/>
            </a:endParaRPr>
          </a:p>
          <a:p>
            <a:pPr lvl="2" marL="792000" indent="-216000">
              <a:buClr>
                <a:srgbClr val="ffffff"/>
              </a:buClr>
              <a:buSzPct val="45000"/>
              <a:buFont typeface="Symbol" charset="2"/>
              <a:buChar char=""/>
            </a:pPr>
            <a:r>
              <a:rPr b="0" lang="de-DE" sz="1600" spc="-1" strike="noStrike">
                <a:solidFill>
                  <a:srgbClr val="ffffff"/>
                </a:solidFill>
                <a:latin typeface="Arial"/>
              </a:rPr>
              <a:t>Dritte Gliederungsebene</a:t>
            </a:r>
            <a:endParaRPr b="0" lang="de-DE" sz="1600" spc="-1" strike="noStrike">
              <a:solidFill>
                <a:srgbClr val="ffffff"/>
              </a:solidFill>
              <a:latin typeface="Arial"/>
            </a:endParaRPr>
          </a:p>
        </p:txBody>
      </p:sp>
      <p:sp>
        <p:nvSpPr>
          <p:cNvPr id="45"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46"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solidFill>
                  <a:srgbClr val="ffffff"/>
                </a:solidFill>
                <a:latin typeface="Arial"/>
              </a:rPr>
              <a:t>&lt;footer&gt;</a:t>
            </a:r>
            <a:r>
              <a:rPr b="0" lang="de-DE" sz="1200" spc="-1" strike="noStrike">
                <a:solidFill>
                  <a:srgbClr val="ffffff"/>
                </a:solidFill>
                <a:latin typeface="Arial"/>
              </a:rPr>
              <a:t> </a:t>
            </a:r>
            <a:endParaRPr b="0" lang="de-DE" sz="1200" spc="-1" strike="noStrike">
              <a:solidFill>
                <a:srgbClr val="ffffff"/>
              </a:solidFill>
              <a:latin typeface="Arial"/>
            </a:endParaRPr>
          </a:p>
        </p:txBody>
      </p:sp>
      <p:sp>
        <p:nvSpPr>
          <p:cNvPr id="47"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C9D2A885-B4D5-4495-97AF-A0842278BB84}" type="slidenum">
              <a:rPr b="0" lang="de-DE" sz="1200" spc="-1" strike="noStrike">
                <a:solidFill>
                  <a:srgbClr val="ffffff"/>
                </a:solidFill>
                <a:latin typeface="Arial"/>
              </a:rPr>
              <a:t>&lt;number&gt;</a:t>
            </a:fld>
            <a:r>
              <a:rPr b="0" lang="de-DE" sz="1200" spc="-1" strike="noStrike">
                <a:solidFill>
                  <a:srgbClr val="ffffff"/>
                </a:solidFill>
                <a:latin typeface="Arial"/>
              </a:rPr>
              <a:t> </a:t>
            </a:r>
            <a:endParaRPr b="0" lang="de-DE" sz="1200" spc="-1" strike="noStrike">
              <a:solidFill>
                <a:srgbClr val="ffffff"/>
              </a:solidFill>
              <a:latin typeface="Arial"/>
            </a:endParaRPr>
          </a:p>
        </p:txBody>
      </p:sp>
      <p:pic>
        <p:nvPicPr>
          <p:cNvPr id="48" name="" descr=""/>
          <p:cNvPicPr/>
          <p:nvPr/>
        </p:nvPicPr>
        <p:blipFill>
          <a:blip r:embed="rId3">
            <a:alphaModFix amt="40000"/>
          </a:blip>
          <a:stretch/>
        </p:blipFill>
        <p:spPr>
          <a:xfrm>
            <a:off x="8218800" y="324000"/>
            <a:ext cx="603360" cy="318960"/>
          </a:xfrm>
          <a:prstGeom prst="rect">
            <a:avLst/>
          </a:prstGeom>
          <a:ln>
            <a:noFill/>
          </a:ln>
        </p:spPr>
      </p:pic>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latin typeface="Arial"/>
              </a:rPr>
              <a:t>Click to edit the title text format</a:t>
            </a:r>
            <a:endParaRPr b="0" lang="de-DE" sz="3000" spc="-1" strike="noStrike">
              <a:latin typeface="Arial"/>
            </a:endParaRPr>
          </a:p>
        </p:txBody>
      </p:sp>
      <p:sp>
        <p:nvSpPr>
          <p:cNvPr id="86" name="PlaceHolder 2"/>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000000"/>
              </a:buClr>
              <a:buSzPct val="45000"/>
              <a:buFont typeface="Wingdings" charset="2"/>
              <a:buChar char=""/>
            </a:pPr>
            <a:r>
              <a:rPr b="0" lang="de-DE" sz="1600" spc="-1" strike="noStrike">
                <a:latin typeface="Arial"/>
              </a:rPr>
              <a:t>Klicken Sie, um die Formate des Gliederungstextes zu bearbeiten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Zweite Gliederungsebene</a:t>
            </a:r>
            <a:endParaRPr b="0" lang="de-DE" sz="1600" spc="-1" strike="noStrike">
              <a:latin typeface="Arial"/>
            </a:endParaRPr>
          </a:p>
          <a:p>
            <a:pPr lvl="2" marL="792000" indent="-216000">
              <a:buClr>
                <a:srgbClr val="000000"/>
              </a:buClr>
              <a:buSzPct val="45000"/>
              <a:buFont typeface="Symbol" charset="2"/>
              <a:buChar char=""/>
            </a:pPr>
            <a:r>
              <a:rPr b="0" lang="de-DE" sz="1600" spc="-1" strike="noStrike">
                <a:latin typeface="Arial"/>
              </a:rPr>
              <a:t>Dritte Gliederungsebene</a:t>
            </a:r>
            <a:endParaRPr b="0" lang="de-DE" sz="1600" spc="-1" strike="noStrike">
              <a:latin typeface="Arial"/>
            </a:endParaRPr>
          </a:p>
        </p:txBody>
      </p:sp>
      <p:sp>
        <p:nvSpPr>
          <p:cNvPr id="87"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88"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latin typeface="Arial"/>
              </a:rPr>
              <a:t>&lt;footer&gt;</a:t>
            </a:r>
            <a:r>
              <a:rPr b="0" lang="de-DE" sz="1200" spc="-1" strike="noStrike">
                <a:latin typeface="Arial"/>
              </a:rPr>
              <a:t> </a:t>
            </a:r>
            <a:endParaRPr b="0" lang="de-DE" sz="1200" spc="-1" strike="noStrike">
              <a:latin typeface="Arial"/>
            </a:endParaRPr>
          </a:p>
        </p:txBody>
      </p:sp>
      <p:sp>
        <p:nvSpPr>
          <p:cNvPr id="89"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4D3B0B20-5727-4DAF-8421-017275109902}" type="slidenum">
              <a:rPr b="0" lang="de-DE" sz="1200" spc="-1" strike="noStrike">
                <a:latin typeface="Arial"/>
              </a:rPr>
              <a:t>&lt;number&gt;</a:t>
            </a:fld>
            <a:r>
              <a:rPr b="0" lang="de-DE" sz="1200" spc="-1" strike="noStrike">
                <a:latin typeface="Arial"/>
              </a:rPr>
              <a:t> </a:t>
            </a:r>
            <a:endParaRPr b="0" lang="de-DE" sz="1200" spc="-1" strike="noStrike">
              <a:latin typeface="Arial"/>
            </a:endParaRPr>
          </a:p>
        </p:txBody>
      </p:sp>
      <p:sp>
        <p:nvSpPr>
          <p:cNvPr id="90" name="TextShape 6"/>
          <p:cNvSpPr txBox="1"/>
          <p:nvPr/>
        </p:nvSpPr>
        <p:spPr>
          <a:xfrm>
            <a:off x="320400" y="288000"/>
            <a:ext cx="7743600" cy="415080"/>
          </a:xfrm>
          <a:prstGeom prst="rect">
            <a:avLst/>
          </a:prstGeom>
          <a:noFill/>
          <a:ln>
            <a:noFill/>
          </a:ln>
        </p:spPr>
        <p:txBody>
          <a:bodyPr lIns="90000" rIns="90000" tIns="45000" bIns="45000">
            <a:noAutofit/>
          </a:bodyPr>
          <a:p>
            <a:pPr>
              <a:lnSpc>
                <a:spcPct val="85000"/>
              </a:lnSpc>
            </a:pPr>
            <a:r>
              <a:rPr b="0" lang="de-DE" sz="800" spc="-1" strike="noStrike">
                <a:solidFill>
                  <a:srgbClr val="0066cc"/>
                </a:solidFill>
                <a:latin typeface="Arial"/>
              </a:rPr>
              <a:t>Lehrstuhl für Musterverfahren</a:t>
            </a:r>
            <a:r>
              <a:rPr b="0" lang="de-DE" sz="800" spc="-1" strike="noStrike">
                <a:latin typeface="Arial"/>
              </a:rPr>
              <a:t> </a:t>
            </a:r>
            <a:endParaRPr b="0" lang="de-DE" sz="800" spc="-1" strike="noStrike">
              <a:latin typeface="Arial"/>
            </a:endParaRPr>
          </a:p>
          <a:p>
            <a:pPr>
              <a:lnSpc>
                <a:spcPct val="85000"/>
              </a:lnSpc>
            </a:pPr>
            <a:r>
              <a:rPr b="0" lang="de-DE" sz="800" spc="-1" strike="noStrike">
                <a:solidFill>
                  <a:srgbClr val="0066cc"/>
                </a:solidFill>
                <a:latin typeface="Arial"/>
              </a:rPr>
              <a:t>Fakultät für Mustertechnik</a:t>
            </a:r>
            <a:r>
              <a:rPr b="0" lang="de-DE" sz="800" spc="-1" strike="noStrike">
                <a:latin typeface="Arial"/>
              </a:rPr>
              <a:t> </a:t>
            </a:r>
            <a:endParaRPr b="0" lang="de-DE" sz="800" spc="-1" strike="noStrike">
              <a:latin typeface="Arial"/>
            </a:endParaRPr>
          </a:p>
          <a:p>
            <a:pPr>
              <a:lnSpc>
                <a:spcPct val="99000"/>
              </a:lnSpc>
            </a:pPr>
            <a:r>
              <a:rPr b="0" lang="de-DE" sz="800" spc="-1" strike="noStrike">
                <a:solidFill>
                  <a:srgbClr val="0066cc"/>
                </a:solidFill>
                <a:latin typeface="Arial"/>
              </a:rPr>
              <a:t>Technische Universität München</a:t>
            </a:r>
            <a:r>
              <a:rPr b="0" lang="de-DE" sz="800" spc="-1" strike="noStrike">
                <a:latin typeface="Arial"/>
              </a:rPr>
              <a:t> </a:t>
            </a:r>
            <a:endParaRPr b="0" lang="de-DE" sz="800" spc="-1" strike="noStrike">
              <a:latin typeface="Arial"/>
            </a:endParaRPr>
          </a:p>
        </p:txBody>
      </p:sp>
      <p:pic>
        <p:nvPicPr>
          <p:cNvPr id="91" name="" descr=""/>
          <p:cNvPicPr/>
          <p:nvPr/>
        </p:nvPicPr>
        <p:blipFill>
          <a:blip r:embed="rId2">
            <a:alphaModFix amt="40000"/>
          </a:blip>
          <a:stretch/>
        </p:blipFill>
        <p:spPr>
          <a:xfrm>
            <a:off x="8218800" y="323640"/>
            <a:ext cx="608760" cy="320760"/>
          </a:xfrm>
          <a:prstGeom prst="rect">
            <a:avLst/>
          </a:prstGeom>
          <a:ln>
            <a:noFill/>
          </a:ln>
        </p:spPr>
      </p:pic>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latin typeface="Arial"/>
              </a:rPr>
              <a:t>Click to edit the title text format</a:t>
            </a:r>
            <a:endParaRPr b="0" lang="de-DE" sz="3000" spc="-1" strike="noStrike">
              <a:latin typeface="Arial"/>
            </a:endParaRPr>
          </a:p>
        </p:txBody>
      </p:sp>
      <p:sp>
        <p:nvSpPr>
          <p:cNvPr id="129" name="PlaceHolder 2"/>
          <p:cNvSpPr>
            <a:spLocks noGrp="1"/>
          </p:cNvSpPr>
          <p:nvPr>
            <p:ph type="body"/>
          </p:nvPr>
        </p:nvSpPr>
        <p:spPr>
          <a:xfrm>
            <a:off x="320400" y="2016000"/>
            <a:ext cx="8532000" cy="4716000"/>
          </a:xfrm>
          <a:prstGeom prst="rect">
            <a:avLst/>
          </a:prstGeom>
        </p:spPr>
        <p:txBody>
          <a:bodyPr lIns="0" rIns="0" tIns="0" bIns="0">
            <a:noAutofit/>
          </a:bodyPr>
          <a:p>
            <a:pPr marL="216000" indent="-216000">
              <a:buClr>
                <a:srgbClr val="000000"/>
              </a:buClr>
              <a:buSzPct val="45000"/>
              <a:buFont typeface="Wingdings" charset="2"/>
              <a:buChar char=""/>
            </a:pPr>
            <a:r>
              <a:rPr b="0" lang="de-DE" sz="1600" spc="-1" strike="noStrike">
                <a:latin typeface="Arial"/>
              </a:rPr>
              <a:t>Klicken Sie, um die Formate des Gliederungstextes zu bearbeiten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Zweite Gliederungsebene</a:t>
            </a:r>
            <a:endParaRPr b="0" lang="de-DE" sz="1600" spc="-1" strike="noStrike">
              <a:latin typeface="Arial"/>
            </a:endParaRPr>
          </a:p>
          <a:p>
            <a:pPr lvl="2" marL="792000" indent="-216000">
              <a:buClr>
                <a:srgbClr val="000000"/>
              </a:buClr>
              <a:buSzPct val="45000"/>
              <a:buFont typeface="Symbol" charset="2"/>
              <a:buChar char=""/>
            </a:pPr>
            <a:r>
              <a:rPr b="0" lang="de-DE" sz="1600" spc="-1" strike="noStrike">
                <a:latin typeface="Arial"/>
              </a:rPr>
              <a:t>Dritte Gliederungsebene</a:t>
            </a:r>
            <a:endParaRPr b="0" lang="de-DE" sz="1600" spc="-1" strike="noStrike">
              <a:latin typeface="Arial"/>
            </a:endParaRPr>
          </a:p>
        </p:txBody>
      </p:sp>
      <p:sp>
        <p:nvSpPr>
          <p:cNvPr id="130"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131"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latin typeface="Arial"/>
              </a:rPr>
              <a:t>&lt;footer&gt;</a:t>
            </a:r>
            <a:r>
              <a:rPr b="0" lang="de-DE" sz="1200" spc="-1" strike="noStrike">
                <a:latin typeface="Arial"/>
              </a:rPr>
              <a:t> </a:t>
            </a:r>
            <a:endParaRPr b="0" lang="de-DE" sz="1200" spc="-1" strike="noStrike">
              <a:latin typeface="Arial"/>
            </a:endParaRPr>
          </a:p>
        </p:txBody>
      </p:sp>
      <p:sp>
        <p:nvSpPr>
          <p:cNvPr id="132"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4324E620-7F44-4862-930B-C7AF9552EFB8}" type="slidenum">
              <a:rPr b="0" lang="de-DE" sz="1200" spc="-1" strike="noStrike">
                <a:latin typeface="Arial"/>
              </a:rPr>
              <a:t>&lt;number&gt;</a:t>
            </a:fld>
            <a:r>
              <a:rPr b="0" lang="de-DE" sz="1200" spc="-1" strike="noStrike">
                <a:latin typeface="Arial"/>
              </a:rPr>
              <a:t> </a:t>
            </a:r>
            <a:endParaRPr b="0" lang="de-DE" sz="1200" spc="-1" strike="noStrike">
              <a:latin typeface="Arial"/>
            </a:endParaRPr>
          </a:p>
        </p:txBody>
      </p:sp>
      <p:pic>
        <p:nvPicPr>
          <p:cNvPr id="133" name="" descr=""/>
          <p:cNvPicPr/>
          <p:nvPr/>
        </p:nvPicPr>
        <p:blipFill>
          <a:blip r:embed="rId2">
            <a:alphaModFix amt="40000"/>
          </a:blip>
          <a:stretch/>
        </p:blipFill>
        <p:spPr>
          <a:xfrm>
            <a:off x="8218800" y="324000"/>
            <a:ext cx="608760" cy="320760"/>
          </a:xfrm>
          <a:prstGeom prst="rect">
            <a:avLst/>
          </a:prstGeom>
          <a:ln>
            <a:noFill/>
          </a:ln>
        </p:spPr>
      </p:pic>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latin typeface="Arial"/>
              </a:rPr>
              <a:t>Click to edit the title text format</a:t>
            </a:r>
            <a:endParaRPr b="0" lang="de-DE" sz="3000" spc="-1" strike="noStrike">
              <a:latin typeface="Arial"/>
            </a:endParaRPr>
          </a:p>
        </p:txBody>
      </p:sp>
      <p:sp>
        <p:nvSpPr>
          <p:cNvPr id="171" name="PlaceHolder 2"/>
          <p:cNvSpPr>
            <a:spLocks noGrp="1"/>
          </p:cNvSpPr>
          <p:nvPr>
            <p:ph type="body"/>
          </p:nvPr>
        </p:nvSpPr>
        <p:spPr>
          <a:xfrm>
            <a:off x="0" y="2016000"/>
            <a:ext cx="9144000" cy="4608000"/>
          </a:xfrm>
          <a:prstGeom prst="rect">
            <a:avLst/>
          </a:prstGeom>
        </p:spPr>
        <p:txBody>
          <a:bodyPr lIns="0" rIns="0" tIns="0" bIns="0">
            <a:noAutofit/>
          </a:bodyPr>
          <a:p>
            <a:pPr marL="216000" indent="-216000">
              <a:buClr>
                <a:srgbClr val="000000"/>
              </a:buClr>
              <a:buSzPct val="45000"/>
              <a:buFont typeface="Wingdings" charset="2"/>
              <a:buChar char=""/>
            </a:pPr>
            <a:r>
              <a:rPr b="0" lang="de-DE" sz="1600" spc="-1" strike="noStrike">
                <a:latin typeface="Arial"/>
              </a:rPr>
              <a:t>Klicken Sie, um die Formate des Gliederungstextes zu bearbeiten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Zweite Gliederungsebene</a:t>
            </a:r>
            <a:endParaRPr b="0" lang="de-DE" sz="1600" spc="-1" strike="noStrike">
              <a:latin typeface="Arial"/>
            </a:endParaRPr>
          </a:p>
          <a:p>
            <a:pPr lvl="2" marL="792000" indent="-216000">
              <a:buClr>
                <a:srgbClr val="000000"/>
              </a:buClr>
              <a:buSzPct val="45000"/>
              <a:buFont typeface="Symbol" charset="2"/>
              <a:buChar char=""/>
            </a:pPr>
            <a:r>
              <a:rPr b="0" lang="de-DE" sz="1600" spc="-1" strike="noStrike">
                <a:latin typeface="Arial"/>
              </a:rPr>
              <a:t>Dritte Gliederungsebene</a:t>
            </a:r>
            <a:endParaRPr b="0" lang="de-DE" sz="1600" spc="-1" strike="noStrike">
              <a:latin typeface="Arial"/>
            </a:endParaRPr>
          </a:p>
        </p:txBody>
      </p:sp>
      <p:sp>
        <p:nvSpPr>
          <p:cNvPr id="172"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173"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latin typeface="Arial"/>
              </a:rPr>
              <a:t>&lt;footer&gt;</a:t>
            </a:r>
            <a:r>
              <a:rPr b="0" lang="de-DE" sz="1200" spc="-1" strike="noStrike">
                <a:latin typeface="Arial"/>
              </a:rPr>
              <a:t> </a:t>
            </a:r>
            <a:endParaRPr b="0" lang="de-DE" sz="1200" spc="-1" strike="noStrike">
              <a:latin typeface="Arial"/>
            </a:endParaRPr>
          </a:p>
        </p:txBody>
      </p:sp>
      <p:sp>
        <p:nvSpPr>
          <p:cNvPr id="174"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90ED1BA2-7109-4563-83C4-E75DBAB2882A}" type="slidenum">
              <a:rPr b="0" lang="de-DE" sz="1200" spc="-1" strike="noStrike">
                <a:latin typeface="Arial"/>
              </a:rPr>
              <a:t>&lt;number&gt;</a:t>
            </a:fld>
            <a:r>
              <a:rPr b="0" lang="de-DE" sz="1200" spc="-1" strike="noStrike">
                <a:latin typeface="Arial"/>
              </a:rPr>
              <a:t> </a:t>
            </a:r>
            <a:endParaRPr b="0" lang="de-DE" sz="1200" spc="-1" strike="noStrike">
              <a:latin typeface="Arial"/>
            </a:endParaRPr>
          </a:p>
        </p:txBody>
      </p:sp>
      <p:pic>
        <p:nvPicPr>
          <p:cNvPr id="175" name="" descr=""/>
          <p:cNvPicPr/>
          <p:nvPr/>
        </p:nvPicPr>
        <p:blipFill>
          <a:blip r:embed="rId2">
            <a:alphaModFix amt="40000"/>
          </a:blip>
          <a:stretch/>
        </p:blipFill>
        <p:spPr>
          <a:xfrm>
            <a:off x="8218800" y="324000"/>
            <a:ext cx="605160" cy="320760"/>
          </a:xfrm>
          <a:prstGeom prst="rect">
            <a:avLst/>
          </a:prstGeom>
          <a:ln>
            <a:noFill/>
          </a:ln>
        </p:spPr>
      </p:pic>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latin typeface="Arial"/>
              </a:rPr>
              <a:t>Click to edit the title text format</a:t>
            </a:r>
            <a:endParaRPr b="0" lang="de-DE" sz="3000" spc="-1" strike="noStrike">
              <a:latin typeface="Arial"/>
            </a:endParaRPr>
          </a:p>
        </p:txBody>
      </p:sp>
      <p:sp>
        <p:nvSpPr>
          <p:cNvPr id="213" name="PlaceHolder 2"/>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000000"/>
              </a:buClr>
              <a:buSzPct val="45000"/>
              <a:buFont typeface="Wingdings" charset="2"/>
              <a:buChar char=""/>
            </a:pPr>
            <a:r>
              <a:rPr b="0" lang="de-DE" sz="1600" spc="-1" strike="noStrike">
                <a:latin typeface="Arial"/>
              </a:rPr>
              <a:t>Klicken Sie, um die Formate des Gliederungstextes zu bearbeiten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Zweite Ebene</a:t>
            </a:r>
            <a:endParaRPr b="0" lang="de-DE" sz="1600" spc="-1" strike="noStrike">
              <a:latin typeface="Arial"/>
            </a:endParaRPr>
          </a:p>
          <a:p>
            <a:pPr lvl="2" marL="792000" indent="-216000">
              <a:buClr>
                <a:srgbClr val="000000"/>
              </a:buClr>
              <a:buSzPct val="45000"/>
              <a:buFont typeface="Symbol" charset="2"/>
              <a:buChar char=""/>
            </a:pPr>
            <a:r>
              <a:rPr b="0" lang="de-DE" sz="1600" spc="-1" strike="noStrike">
                <a:latin typeface="Arial"/>
              </a:rPr>
              <a:t>Dritte Ebene</a:t>
            </a:r>
            <a:endParaRPr b="0" lang="de-DE" sz="1600" spc="-1" strike="noStrike">
              <a:latin typeface="Arial"/>
            </a:endParaRPr>
          </a:p>
        </p:txBody>
      </p:sp>
      <p:sp>
        <p:nvSpPr>
          <p:cNvPr id="214" name="PlaceHolder 3"/>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215" name="PlaceHolder 4"/>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latin typeface="Arial"/>
              </a:rPr>
              <a:t>&lt;footer&gt;</a:t>
            </a:r>
            <a:r>
              <a:rPr b="0" lang="de-DE" sz="1200" spc="-1" strike="noStrike">
                <a:latin typeface="Arial"/>
              </a:rPr>
              <a:t> </a:t>
            </a:r>
            <a:endParaRPr b="0" lang="de-DE" sz="1200" spc="-1" strike="noStrike">
              <a:latin typeface="Arial"/>
            </a:endParaRPr>
          </a:p>
        </p:txBody>
      </p:sp>
      <p:sp>
        <p:nvSpPr>
          <p:cNvPr id="216" name="PlaceHolder 5"/>
          <p:cNvSpPr>
            <a:spLocks noGrp="1"/>
          </p:cNvSpPr>
          <p:nvPr>
            <p:ph type="sldNum"/>
          </p:nvPr>
        </p:nvSpPr>
        <p:spPr>
          <a:xfrm>
            <a:off x="6840000" y="6480000"/>
            <a:ext cx="2052000" cy="360000"/>
          </a:xfrm>
          <a:prstGeom prst="rect">
            <a:avLst/>
          </a:prstGeom>
        </p:spPr>
        <p:txBody>
          <a:bodyPr lIns="0" rIns="0" tIns="0" bIns="0" anchor="ctr">
            <a:noAutofit/>
          </a:bodyPr>
          <a:p>
            <a:pPr algn="r"/>
            <a:fld id="{913B43EF-B9EA-453D-A006-6195616BBE1F}" type="slidenum">
              <a:rPr b="0" lang="de-DE" sz="1200" spc="-1" strike="noStrike">
                <a:latin typeface="Arial"/>
              </a:rPr>
              <a:t>&lt;number&gt;</a:t>
            </a:fld>
            <a:r>
              <a:rPr b="0" lang="de-DE" sz="1200" spc="-1" strike="noStrike">
                <a:latin typeface="Arial"/>
              </a:rPr>
              <a:t> </a:t>
            </a:r>
            <a:endParaRPr b="0" lang="de-DE" sz="1200" spc="-1" strike="noStrike">
              <a:latin typeface="Arial"/>
            </a:endParaRPr>
          </a:p>
        </p:txBody>
      </p:sp>
      <p:pic>
        <p:nvPicPr>
          <p:cNvPr id="217" name="" descr=""/>
          <p:cNvPicPr/>
          <p:nvPr/>
        </p:nvPicPr>
        <p:blipFill>
          <a:blip r:embed="rId2">
            <a:alphaModFix amt="40000"/>
          </a:blip>
          <a:stretch/>
        </p:blipFill>
        <p:spPr>
          <a:xfrm>
            <a:off x="8218800" y="324000"/>
            <a:ext cx="605160" cy="320760"/>
          </a:xfrm>
          <a:prstGeom prst="rect">
            <a:avLst/>
          </a:prstGeom>
          <a:ln>
            <a:noFill/>
          </a:ln>
        </p:spPr>
      </p:pic>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Rectangle 1"/>
          <p:cNvSpPr/>
          <p:nvPr/>
        </p:nvSpPr>
        <p:spPr>
          <a:xfrm>
            <a:off x="0" y="0"/>
            <a:ext cx="9144000" cy="6840000"/>
          </a:xfrm>
          <a:prstGeom prst="rect">
            <a:avLst/>
          </a:prstGeom>
          <a:solidFill>
            <a:srgbClr val="004586"/>
          </a:solidFill>
          <a:ln>
            <a:solidFill>
              <a:srgbClr val="808080"/>
            </a:solidFill>
          </a:ln>
        </p:spPr>
      </p:sp>
      <p:sp>
        <p:nvSpPr>
          <p:cNvPr id="255" name="PlaceHolder 2"/>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solidFill>
                  <a:srgbClr val="ffffff"/>
                </a:solidFill>
                <a:latin typeface="Arial"/>
              </a:rPr>
              <a:t>Click to edit the title text format</a:t>
            </a:r>
            <a:endParaRPr b="0" lang="de-DE" sz="3000" spc="-1" strike="noStrike">
              <a:solidFill>
                <a:srgbClr val="ffffff"/>
              </a:solidFill>
              <a:latin typeface="Arial"/>
            </a:endParaRPr>
          </a:p>
        </p:txBody>
      </p:sp>
      <p:sp>
        <p:nvSpPr>
          <p:cNvPr id="256" name="PlaceHolder 3"/>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ffffff"/>
              </a:buClr>
              <a:buSzPct val="45000"/>
              <a:buFont typeface="Wingdings" charset="2"/>
              <a:buChar char=""/>
            </a:pPr>
            <a:r>
              <a:rPr b="0" lang="de-DE" sz="1600" spc="-1" strike="noStrike">
                <a:solidFill>
                  <a:srgbClr val="ffffff"/>
                </a:solidFill>
                <a:latin typeface="Arial"/>
              </a:rPr>
              <a:t>Klicken Sie, um die Formate des Gliederungstextes zu bearbeiten</a:t>
            </a:r>
            <a:endParaRPr b="0" lang="de-DE" sz="1600" spc="-1" strike="noStrike">
              <a:solidFill>
                <a:srgbClr val="ffffff"/>
              </a:solidFill>
              <a:latin typeface="Arial"/>
            </a:endParaRPr>
          </a:p>
          <a:p>
            <a:pPr lvl="1" marL="504000" indent="-216000">
              <a:buClr>
                <a:srgbClr val="ffffff"/>
              </a:buClr>
              <a:buSzPct val="45000"/>
              <a:buFont typeface="Symbol" charset="2"/>
              <a:buChar char=""/>
            </a:pPr>
            <a:r>
              <a:rPr b="0" lang="de-DE" sz="1600" spc="-1" strike="noStrike">
                <a:solidFill>
                  <a:srgbClr val="ffffff"/>
                </a:solidFill>
                <a:latin typeface="Arial"/>
              </a:rPr>
              <a:t>Zweite Ebene</a:t>
            </a:r>
            <a:endParaRPr b="0" lang="de-DE" sz="1600" spc="-1" strike="noStrike">
              <a:solidFill>
                <a:srgbClr val="ffffff"/>
              </a:solidFill>
              <a:latin typeface="Arial"/>
            </a:endParaRPr>
          </a:p>
          <a:p>
            <a:pPr lvl="2" marL="792000" indent="-216000">
              <a:buClr>
                <a:srgbClr val="ffffff"/>
              </a:buClr>
              <a:buSzPct val="45000"/>
              <a:buFont typeface="Symbol" charset="2"/>
              <a:buChar char=""/>
            </a:pPr>
            <a:r>
              <a:rPr b="0" lang="de-DE" sz="1600" spc="-1" strike="noStrike">
                <a:solidFill>
                  <a:srgbClr val="ffffff"/>
                </a:solidFill>
                <a:latin typeface="Arial"/>
              </a:rPr>
              <a:t>Dritte Ebene</a:t>
            </a:r>
            <a:endParaRPr b="0" lang="de-DE" sz="1600" spc="-1" strike="noStrike">
              <a:solidFill>
                <a:srgbClr val="ffffff"/>
              </a:solidFill>
              <a:latin typeface="Arial"/>
            </a:endParaRPr>
          </a:p>
        </p:txBody>
      </p:sp>
      <p:sp>
        <p:nvSpPr>
          <p:cNvPr id="257" name="PlaceHolder 4"/>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258" name="PlaceHolder 5"/>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solidFill>
                  <a:srgbClr val="ffffff"/>
                </a:solidFill>
                <a:latin typeface="Arial"/>
              </a:rPr>
              <a:t>&lt;footer&gt;</a:t>
            </a:r>
            <a:r>
              <a:rPr b="0" lang="de-DE" sz="1200" spc="-1" strike="noStrike">
                <a:solidFill>
                  <a:srgbClr val="ffffff"/>
                </a:solidFill>
                <a:latin typeface="Arial"/>
              </a:rPr>
              <a:t> </a:t>
            </a:r>
            <a:endParaRPr b="0" lang="de-DE" sz="1200" spc="-1" strike="noStrike">
              <a:solidFill>
                <a:srgbClr val="ffffff"/>
              </a:solidFill>
              <a:latin typeface="Arial"/>
            </a:endParaRPr>
          </a:p>
        </p:txBody>
      </p:sp>
      <p:sp>
        <p:nvSpPr>
          <p:cNvPr id="259" name="PlaceHolder 6"/>
          <p:cNvSpPr>
            <a:spLocks noGrp="1"/>
          </p:cNvSpPr>
          <p:nvPr>
            <p:ph type="sldNum"/>
          </p:nvPr>
        </p:nvSpPr>
        <p:spPr>
          <a:xfrm>
            <a:off x="6840000" y="6480000"/>
            <a:ext cx="2052000" cy="360000"/>
          </a:xfrm>
          <a:prstGeom prst="rect">
            <a:avLst/>
          </a:prstGeom>
        </p:spPr>
        <p:txBody>
          <a:bodyPr lIns="0" rIns="0" tIns="0" bIns="0" anchor="ctr">
            <a:noAutofit/>
          </a:bodyPr>
          <a:p>
            <a:pPr algn="r"/>
            <a:fld id="{23DCF7D6-3225-4858-9C66-28610BBE6D6D}" type="slidenum">
              <a:rPr b="0" lang="de-DE" sz="1200" spc="-1" strike="noStrike">
                <a:solidFill>
                  <a:srgbClr val="ffffff"/>
                </a:solidFill>
                <a:latin typeface="Arial"/>
              </a:rPr>
              <a:t>&lt;number&gt;</a:t>
            </a:fld>
            <a:r>
              <a:rPr b="0" lang="de-DE" sz="1200" spc="-1" strike="noStrike">
                <a:solidFill>
                  <a:srgbClr val="ffffff"/>
                </a:solidFill>
                <a:latin typeface="Arial"/>
              </a:rPr>
              <a:t> </a:t>
            </a:r>
            <a:endParaRPr b="0" lang="de-DE" sz="1200" spc="-1" strike="noStrike">
              <a:solidFill>
                <a:srgbClr val="ffffff"/>
              </a:solidFill>
              <a:latin typeface="Arial"/>
            </a:endParaRPr>
          </a:p>
        </p:txBody>
      </p:sp>
      <p:pic>
        <p:nvPicPr>
          <p:cNvPr id="260" name="" descr=""/>
          <p:cNvPicPr/>
          <p:nvPr/>
        </p:nvPicPr>
        <p:blipFill>
          <a:blip r:embed="rId2">
            <a:alphaModFix amt="40000"/>
          </a:blip>
          <a:stretch/>
        </p:blipFill>
        <p:spPr>
          <a:xfrm>
            <a:off x="8218800" y="324000"/>
            <a:ext cx="603360" cy="318960"/>
          </a:xfrm>
          <a:prstGeom prst="rect">
            <a:avLst/>
          </a:prstGeom>
          <a:ln>
            <a:noFill/>
          </a:ln>
        </p:spPr>
      </p:pic>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Rectangle 1"/>
          <p:cNvSpPr/>
          <p:nvPr/>
        </p:nvSpPr>
        <p:spPr>
          <a:xfrm>
            <a:off x="0" y="0"/>
            <a:ext cx="9144000" cy="6840000"/>
          </a:xfrm>
          <a:prstGeom prst="rect">
            <a:avLst/>
          </a:prstGeom>
          <a:solidFill>
            <a:srgbClr val="000000"/>
          </a:solidFill>
          <a:ln>
            <a:solidFill>
              <a:srgbClr val="808080"/>
            </a:solidFill>
          </a:ln>
        </p:spPr>
      </p:sp>
      <p:sp>
        <p:nvSpPr>
          <p:cNvPr id="298" name="PlaceHolder 2"/>
          <p:cNvSpPr>
            <a:spLocks noGrp="1"/>
          </p:cNvSpPr>
          <p:nvPr>
            <p:ph type="title"/>
          </p:nvPr>
        </p:nvSpPr>
        <p:spPr>
          <a:xfrm>
            <a:off x="320400" y="1224000"/>
            <a:ext cx="8532000" cy="360000"/>
          </a:xfrm>
          <a:prstGeom prst="rect">
            <a:avLst/>
          </a:prstGeom>
        </p:spPr>
        <p:txBody>
          <a:bodyPr lIns="0" rIns="0" tIns="0" bIns="0" anchor="ctr">
            <a:noAutofit/>
          </a:bodyPr>
          <a:p>
            <a:r>
              <a:rPr b="0" lang="de-DE" sz="3000" spc="-1" strike="noStrike">
                <a:solidFill>
                  <a:srgbClr val="ffffff"/>
                </a:solidFill>
                <a:latin typeface="Arial"/>
              </a:rPr>
              <a:t>Click to edit the title text format</a:t>
            </a:r>
            <a:endParaRPr b="0" lang="de-DE" sz="3000" spc="-1" strike="noStrike">
              <a:solidFill>
                <a:srgbClr val="ffffff"/>
              </a:solidFill>
              <a:latin typeface="Arial"/>
            </a:endParaRPr>
          </a:p>
        </p:txBody>
      </p:sp>
      <p:sp>
        <p:nvSpPr>
          <p:cNvPr id="299" name="PlaceHolder 3"/>
          <p:cNvSpPr>
            <a:spLocks noGrp="1"/>
          </p:cNvSpPr>
          <p:nvPr>
            <p:ph type="body"/>
          </p:nvPr>
        </p:nvSpPr>
        <p:spPr>
          <a:xfrm>
            <a:off x="320400" y="2016000"/>
            <a:ext cx="8532000" cy="1080000"/>
          </a:xfrm>
          <a:prstGeom prst="rect">
            <a:avLst/>
          </a:prstGeom>
        </p:spPr>
        <p:txBody>
          <a:bodyPr lIns="0" rIns="0" tIns="0" bIns="0">
            <a:noAutofit/>
          </a:bodyPr>
          <a:p>
            <a:pPr marL="216000" indent="-216000">
              <a:buClr>
                <a:srgbClr val="ffffff"/>
              </a:buClr>
              <a:buSzPct val="45000"/>
              <a:buFont typeface="Wingdings" charset="2"/>
              <a:buChar char=""/>
            </a:pPr>
            <a:r>
              <a:rPr b="0" lang="de-DE" sz="1600" spc="-1" strike="noStrike">
                <a:solidFill>
                  <a:srgbClr val="ffffff"/>
                </a:solidFill>
                <a:latin typeface="Arial"/>
              </a:rPr>
              <a:t>Klicken Sie, um die Formate des Gliederungstextes zu bearbeiten</a:t>
            </a:r>
            <a:endParaRPr b="0" lang="de-DE" sz="1600" spc="-1" strike="noStrike">
              <a:solidFill>
                <a:srgbClr val="ffffff"/>
              </a:solidFill>
              <a:latin typeface="Arial"/>
            </a:endParaRPr>
          </a:p>
          <a:p>
            <a:pPr lvl="1" marL="504000" indent="-216000">
              <a:buClr>
                <a:srgbClr val="ffffff"/>
              </a:buClr>
              <a:buSzPct val="45000"/>
              <a:buFont typeface="Symbol" charset="2"/>
              <a:buChar char=""/>
            </a:pPr>
            <a:r>
              <a:rPr b="0" lang="de-DE" sz="1600" spc="-1" strike="noStrike">
                <a:solidFill>
                  <a:srgbClr val="ffffff"/>
                </a:solidFill>
                <a:latin typeface="Arial"/>
              </a:rPr>
              <a:t>Zweite Ebene</a:t>
            </a:r>
            <a:endParaRPr b="0" lang="de-DE" sz="1600" spc="-1" strike="noStrike">
              <a:solidFill>
                <a:srgbClr val="ffffff"/>
              </a:solidFill>
              <a:latin typeface="Arial"/>
            </a:endParaRPr>
          </a:p>
          <a:p>
            <a:pPr lvl="2" marL="792000" indent="-216000">
              <a:buClr>
                <a:srgbClr val="ffffff"/>
              </a:buClr>
              <a:buSzPct val="45000"/>
              <a:buFont typeface="Symbol" charset="2"/>
              <a:buChar char=""/>
            </a:pPr>
            <a:r>
              <a:rPr b="0" lang="de-DE" sz="1600" spc="-1" strike="noStrike">
                <a:solidFill>
                  <a:srgbClr val="ffffff"/>
                </a:solidFill>
                <a:latin typeface="Arial"/>
              </a:rPr>
              <a:t>Dritte Ebene</a:t>
            </a:r>
            <a:endParaRPr b="0" lang="de-DE" sz="1600" spc="-1" strike="noStrike">
              <a:solidFill>
                <a:srgbClr val="ffffff"/>
              </a:solidFill>
              <a:latin typeface="Arial"/>
            </a:endParaRPr>
          </a:p>
        </p:txBody>
      </p:sp>
      <p:sp>
        <p:nvSpPr>
          <p:cNvPr id="300" name="PlaceHolder 4"/>
          <p:cNvSpPr>
            <a:spLocks noGrp="1"/>
          </p:cNvSpPr>
          <p:nvPr>
            <p:ph type="dt"/>
          </p:nvPr>
        </p:nvSpPr>
        <p:spPr>
          <a:xfrm>
            <a:off x="457200" y="6231240"/>
            <a:ext cx="2130120" cy="471600"/>
          </a:xfrm>
          <a:prstGeom prst="rect">
            <a:avLst/>
          </a:prstGeom>
        </p:spPr>
        <p:txBody>
          <a:bodyPr lIns="0" rIns="0" tIns="0" bIns="0">
            <a:noAutofit/>
          </a:bodyPr>
          <a:p>
            <a:r>
              <a:rPr b="0" lang="de-DE" sz="1400" spc="-1" strike="noStrike">
                <a:latin typeface="Times New Roman"/>
              </a:rPr>
              <a:t>&lt;date/time&gt;</a:t>
            </a:r>
            <a:r>
              <a:rPr b="0" lang="de-DE" sz="1400" spc="-1" strike="noStrike">
                <a:latin typeface="Times New Roman"/>
              </a:rPr>
              <a:t> </a:t>
            </a:r>
            <a:endParaRPr b="0" lang="de-DE" sz="1400" spc="-1" strike="noStrike">
              <a:latin typeface="Times New Roman"/>
            </a:endParaRPr>
          </a:p>
        </p:txBody>
      </p:sp>
      <p:sp>
        <p:nvSpPr>
          <p:cNvPr id="301" name="PlaceHolder 5"/>
          <p:cNvSpPr>
            <a:spLocks noGrp="1"/>
          </p:cNvSpPr>
          <p:nvPr>
            <p:ph type="ftr"/>
          </p:nvPr>
        </p:nvSpPr>
        <p:spPr>
          <a:xfrm>
            <a:off x="320400" y="6480000"/>
            <a:ext cx="6480000" cy="360000"/>
          </a:xfrm>
          <a:prstGeom prst="rect">
            <a:avLst/>
          </a:prstGeom>
        </p:spPr>
        <p:txBody>
          <a:bodyPr lIns="0" rIns="0" tIns="0" bIns="0" anchor="ctr">
            <a:noAutofit/>
          </a:bodyPr>
          <a:p>
            <a:r>
              <a:rPr b="0" lang="de-DE" sz="1200" spc="-1" strike="noStrike">
                <a:solidFill>
                  <a:srgbClr val="ffffff"/>
                </a:solidFill>
                <a:latin typeface="Arial"/>
              </a:rPr>
              <a:t>&lt;footer&gt;</a:t>
            </a:r>
            <a:r>
              <a:rPr b="0" lang="de-DE" sz="1200" spc="-1" strike="noStrike">
                <a:solidFill>
                  <a:srgbClr val="ffffff"/>
                </a:solidFill>
                <a:latin typeface="Arial"/>
              </a:rPr>
              <a:t> </a:t>
            </a:r>
            <a:endParaRPr b="0" lang="de-DE" sz="1200" spc="-1" strike="noStrike">
              <a:solidFill>
                <a:srgbClr val="ffffff"/>
              </a:solidFill>
              <a:latin typeface="Arial"/>
            </a:endParaRPr>
          </a:p>
        </p:txBody>
      </p:sp>
      <p:sp>
        <p:nvSpPr>
          <p:cNvPr id="302" name="PlaceHolder 6"/>
          <p:cNvSpPr>
            <a:spLocks noGrp="1"/>
          </p:cNvSpPr>
          <p:nvPr>
            <p:ph type="sldNum"/>
          </p:nvPr>
        </p:nvSpPr>
        <p:spPr>
          <a:xfrm>
            <a:off x="6840000" y="6480000"/>
            <a:ext cx="2052000" cy="360000"/>
          </a:xfrm>
          <a:prstGeom prst="rect">
            <a:avLst/>
          </a:prstGeom>
        </p:spPr>
        <p:txBody>
          <a:bodyPr lIns="0" rIns="0" tIns="0" bIns="0" anchor="ctr">
            <a:noAutofit/>
          </a:bodyPr>
          <a:p>
            <a:pPr algn="r"/>
            <a:fld id="{0AE4CDCA-C6A7-4F25-A74C-E5B03DE8CEA2}" type="slidenum">
              <a:rPr b="0" lang="de-DE" sz="1200" spc="-1" strike="noStrike">
                <a:solidFill>
                  <a:srgbClr val="ffffff"/>
                </a:solidFill>
                <a:latin typeface="Arial"/>
              </a:rPr>
              <a:t>&lt;number&gt;</a:t>
            </a:fld>
            <a:r>
              <a:rPr b="0" lang="de-DE" sz="1200" spc="-1" strike="noStrike">
                <a:solidFill>
                  <a:srgbClr val="ffffff"/>
                </a:solidFill>
                <a:latin typeface="Arial"/>
              </a:rPr>
              <a:t> </a:t>
            </a:r>
            <a:endParaRPr b="0" lang="de-DE" sz="1200" spc="-1" strike="noStrike">
              <a:solidFill>
                <a:srgbClr val="ffffff"/>
              </a:solidFill>
              <a:latin typeface="Arial"/>
            </a:endParaRPr>
          </a:p>
        </p:txBody>
      </p:sp>
      <p:pic>
        <p:nvPicPr>
          <p:cNvPr id="303" name="" descr=""/>
          <p:cNvPicPr/>
          <p:nvPr/>
        </p:nvPicPr>
        <p:blipFill>
          <a:blip r:embed="rId2">
            <a:alphaModFix amt="40000"/>
          </a:blip>
          <a:stretch/>
        </p:blipFill>
        <p:spPr>
          <a:xfrm>
            <a:off x="8218800" y="324000"/>
            <a:ext cx="603360" cy="318960"/>
          </a:xfrm>
          <a:prstGeom prst="rect">
            <a:avLst/>
          </a:prstGeom>
          <a:ln>
            <a:noFill/>
          </a:ln>
        </p:spPr>
      </p:pic>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9.xml"/>
</Relationships>
</file>

<file path=ppt/slides/_rels/slide11.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3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3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58.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51.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58.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4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9.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46.xml"/>
</Relationships>
</file>

<file path=ppt/slides/_rels/slide31.xml.rels><?xml version="1.0" encoding="UTF-8"?>
<Relationships xmlns="http://schemas.openxmlformats.org/package/2006/relationships"><Relationship Id="rId1" Type="http://schemas.openxmlformats.org/officeDocument/2006/relationships/chart" Target="../charts/chart1.xml"/><Relationship Id="rId2" Type="http://schemas.openxmlformats.org/officeDocument/2006/relationships/slideLayout" Target="../slideLayouts/slideLayout46.xml"/>
</Relationships>
</file>

<file path=ppt/slides/_rels/slide32.xml.rels><?xml version="1.0" encoding="UTF-8"?>
<Relationships xmlns="http://schemas.openxmlformats.org/package/2006/relationships"><Relationship Id="rId1" Type="http://schemas.openxmlformats.org/officeDocument/2006/relationships/chart" Target="../charts/chart2.xml"/><Relationship Id="rId2" Type="http://schemas.openxmlformats.org/officeDocument/2006/relationships/slideLayout" Target="../slideLayouts/slideLayout39.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9.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slideLayout" Target="../slideLayouts/slideLayout39.xml"/>
</Relationships>
</file>

<file path=ppt/slides/_rels/slide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39.xml"/>
</Relationships>
</file>

<file path=ppt/slides/_rels/slide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slideLayout" Target="../slideLayouts/slideLayout39.xml"/>
</Relationships>
</file>

<file path=ppt/slides/_rels/slide8.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39.xml"/>
</Relationships>
</file>

<file path=ppt/slides/_rels/slide9.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320400" y="798840"/>
            <a:ext cx="8532000" cy="850680"/>
          </a:xfrm>
          <a:prstGeom prst="rect">
            <a:avLst/>
          </a:prstGeom>
          <a:noFill/>
          <a:ln>
            <a:noFill/>
          </a:ln>
        </p:spPr>
        <p:txBody>
          <a:bodyPr lIns="0" rIns="0" tIns="0" bIns="0" anchor="ctr">
            <a:noAutofit/>
          </a:bodyPr>
          <a:p>
            <a:r>
              <a:rPr b="0" lang="de-DE" sz="3000" spc="-1" strike="noStrike">
                <a:latin typeface="Arial"/>
              </a:rPr>
              <a:t>Improving persistence based trajectory simplification</a:t>
            </a:r>
            <a:endParaRPr b="0" lang="de-DE" sz="3000" spc="-1" strike="noStrike">
              <a:latin typeface="Arial"/>
            </a:endParaRPr>
          </a:p>
        </p:txBody>
      </p:sp>
      <p:sp>
        <p:nvSpPr>
          <p:cNvPr id="341" name="TextShape 2"/>
          <p:cNvSpPr txBox="1"/>
          <p:nvPr/>
        </p:nvSpPr>
        <p:spPr>
          <a:xfrm>
            <a:off x="320400" y="2016000"/>
            <a:ext cx="8532000" cy="1589760"/>
          </a:xfrm>
          <a:prstGeom prst="rect">
            <a:avLst/>
          </a:prstGeom>
          <a:noFill/>
          <a:ln>
            <a:noFill/>
          </a:ln>
        </p:spPr>
        <p:txBody>
          <a:bodyPr lIns="0" rIns="0" tIns="0" bIns="0">
            <a:noAutofit/>
          </a:bodyPr>
          <a:p>
            <a:pPr>
              <a:lnSpc>
                <a:spcPct val="150000"/>
              </a:lnSpc>
            </a:pPr>
            <a:r>
              <a:rPr b="0" lang="de-DE" sz="1600" spc="-1" strike="noStrike">
                <a:solidFill>
                  <a:srgbClr val="000000"/>
                </a:solidFill>
                <a:latin typeface="Arial"/>
                <a:ea typeface="Arial"/>
              </a:rPr>
              <a:t>Moritz Laass </a:t>
            </a:r>
            <a:endParaRPr b="0" lang="de-DE" sz="1600" spc="-1" strike="noStrike">
              <a:latin typeface="Arial"/>
            </a:endParaRPr>
          </a:p>
          <a:p>
            <a:pPr>
              <a:lnSpc>
                <a:spcPct val="150000"/>
              </a:lnSpc>
            </a:pPr>
            <a:r>
              <a:rPr b="0" lang="de-DE" sz="1600" spc="-1" strike="noStrike">
                <a:solidFill>
                  <a:srgbClr val="000000"/>
                </a:solidFill>
                <a:latin typeface="Arial"/>
                <a:ea typeface="Arial"/>
              </a:rPr>
              <a:t>Technische University of Munich</a:t>
            </a:r>
            <a:endParaRPr b="0" lang="de-DE" sz="1600" spc="-1" strike="noStrike">
              <a:latin typeface="Arial"/>
            </a:endParaRPr>
          </a:p>
          <a:p>
            <a:pPr>
              <a:lnSpc>
                <a:spcPct val="150000"/>
              </a:lnSpc>
            </a:pPr>
            <a:r>
              <a:rPr b="0" lang="de-DE" sz="1600" spc="-1" strike="noStrike">
                <a:solidFill>
                  <a:srgbClr val="000000"/>
                </a:solidFill>
                <a:latin typeface="Arial"/>
                <a:ea typeface="Arial"/>
              </a:rPr>
              <a:t>TUM Faculty of Aerospace and Geodesy</a:t>
            </a:r>
            <a:endParaRPr b="0" lang="de-DE" sz="1600" spc="-1" strike="noStrike">
              <a:latin typeface="Arial"/>
            </a:endParaRPr>
          </a:p>
          <a:p>
            <a:pPr>
              <a:lnSpc>
                <a:spcPct val="150000"/>
              </a:lnSpc>
            </a:pPr>
            <a:r>
              <a:rPr b="0" lang="de-DE" sz="1600" spc="-1" strike="noStrike">
                <a:solidFill>
                  <a:srgbClr val="000000"/>
                </a:solidFill>
                <a:latin typeface="Arial"/>
                <a:ea typeface="Arial"/>
              </a:rPr>
              <a:t>Professorship of Big Geospatial Data Management</a:t>
            </a:r>
            <a:endParaRPr b="0" lang="de-DE" sz="1600" spc="-1" strike="noStrike">
              <a:latin typeface="Arial"/>
            </a:endParaRPr>
          </a:p>
        </p:txBody>
      </p:sp>
      <p:pic>
        <p:nvPicPr>
          <p:cNvPr id="342" name="" descr=""/>
          <p:cNvPicPr/>
          <p:nvPr/>
        </p:nvPicPr>
        <p:blipFill>
          <a:blip r:embed="rId1">
            <a:alphaModFix amt="40000"/>
          </a:blip>
          <a:stretch/>
        </p:blipFill>
        <p:spPr>
          <a:xfrm>
            <a:off x="4464000" y="2736000"/>
            <a:ext cx="4320000" cy="35298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CustomShape 1"/>
          <p:cNvSpPr/>
          <p:nvPr/>
        </p:nvSpPr>
        <p:spPr>
          <a:xfrm>
            <a:off x="4248000" y="4608000"/>
            <a:ext cx="4320000" cy="1728000"/>
          </a:xfrm>
          <a:prstGeom prst="rect">
            <a:avLst/>
          </a:prstGeom>
          <a:solidFill>
            <a:srgbClr val="cccccc"/>
          </a:solidFill>
          <a:ln>
            <a:noFill/>
          </a:ln>
        </p:spPr>
        <p:style>
          <a:lnRef idx="0"/>
          <a:fillRef idx="0"/>
          <a:effectRef idx="0"/>
          <a:fontRef idx="minor"/>
        </p:style>
      </p:sp>
      <p:sp>
        <p:nvSpPr>
          <p:cNvPr id="402" name="TextShape 2"/>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Wallclock performance</a:t>
            </a:r>
            <a:endParaRPr b="0" lang="de-DE" sz="3000" spc="-1" strike="noStrike">
              <a:latin typeface="Arial"/>
            </a:endParaRPr>
          </a:p>
        </p:txBody>
      </p:sp>
      <p:sp>
        <p:nvSpPr>
          <p:cNvPr id="403" name="TextShape 3"/>
          <p:cNvSpPr txBox="1"/>
          <p:nvPr/>
        </p:nvSpPr>
        <p:spPr>
          <a:xfrm>
            <a:off x="4032000" y="2016000"/>
            <a:ext cx="4820400" cy="2376000"/>
          </a:xfrm>
          <a:prstGeom prst="rect">
            <a:avLst/>
          </a:prstGeom>
          <a:noFill/>
          <a:ln>
            <a:noFill/>
          </a:ln>
        </p:spPr>
        <p:txBody>
          <a:bodyPr lIns="0" rIns="0" tIns="0" bIns="0">
            <a:noAutofit/>
          </a:bodyPr>
          <a:p>
            <a:pPr marL="216000" indent="-216000">
              <a:buClr>
                <a:srgbClr val="000000"/>
              </a:buClr>
              <a:buSzPct val="45000"/>
              <a:buFont typeface="Wingdings" charset="2"/>
              <a:buChar char=""/>
            </a:pPr>
            <a:r>
              <a:rPr b="0" lang="de-DE" sz="2000" spc="-1" strike="noStrike">
                <a:latin typeface="Arial"/>
              </a:rPr>
              <a:t>Although we don‘t see the quadratic scaling of DP we can tell that the persistence algorithms significantly outperform DP</a:t>
            </a:r>
            <a:endParaRPr b="0" lang="de-DE" sz="2000" spc="-1" strike="noStrike">
              <a:latin typeface="Arial"/>
            </a:endParaRPr>
          </a:p>
          <a:p>
            <a:pPr marL="216000" indent="-216000">
              <a:buClr>
                <a:srgbClr val="000000"/>
              </a:buClr>
              <a:buSzPct val="45000"/>
              <a:buFont typeface="Wingdings" charset="2"/>
              <a:buChar char=""/>
            </a:pPr>
            <a:r>
              <a:rPr b="0" lang="de-DE" sz="2000" spc="-1" strike="noStrike">
                <a:latin typeface="Arial"/>
              </a:rPr>
              <a:t>Notably both MRS and SDS are very similar and only slightly slower than persistance without noise reduction</a:t>
            </a:r>
            <a:endParaRPr b="0" lang="de-DE" sz="2000" spc="-1" strike="noStrike">
              <a:latin typeface="Arial"/>
            </a:endParaRPr>
          </a:p>
        </p:txBody>
      </p:sp>
      <p:pic>
        <p:nvPicPr>
          <p:cNvPr id="404" name="" descr=""/>
          <p:cNvPicPr/>
          <p:nvPr/>
        </p:nvPicPr>
        <p:blipFill>
          <a:blip r:embed="rId1">
            <a:alphaModFix amt="40000"/>
          </a:blip>
          <a:srcRect l="70022" t="9898" r="6148" b="73471"/>
          <a:stretch/>
        </p:blipFill>
        <p:spPr>
          <a:xfrm>
            <a:off x="-9360" y="1872000"/>
            <a:ext cx="4545360" cy="4104000"/>
          </a:xfrm>
          <a:prstGeom prst="rect">
            <a:avLst/>
          </a:prstGeom>
          <a:ln>
            <a:noFill/>
          </a:ln>
        </p:spPr>
      </p:pic>
      <p:sp>
        <p:nvSpPr>
          <p:cNvPr id="405" name="TextShape 4"/>
          <p:cNvSpPr txBox="1"/>
          <p:nvPr/>
        </p:nvSpPr>
        <p:spPr>
          <a:xfrm>
            <a:off x="1152000" y="2088000"/>
            <a:ext cx="1944000" cy="346320"/>
          </a:xfrm>
          <a:prstGeom prst="rect">
            <a:avLst/>
          </a:prstGeom>
          <a:noFill/>
          <a:ln>
            <a:noFill/>
          </a:ln>
        </p:spPr>
        <p:txBody>
          <a:bodyPr lIns="90000" rIns="90000" tIns="45000" bIns="45000">
            <a:noAutofit/>
          </a:bodyPr>
          <a:p>
            <a:r>
              <a:rPr b="0" lang="de-DE" sz="1800" spc="-1" strike="noStrike">
                <a:latin typeface="Arial"/>
              </a:rPr>
              <a:t>Wallclock Time</a:t>
            </a:r>
            <a:endParaRPr b="0" lang="de-DE" sz="1800" spc="-1" strike="noStrike">
              <a:latin typeface="Arial"/>
            </a:endParaRPr>
          </a:p>
        </p:txBody>
      </p:sp>
      <p:sp>
        <p:nvSpPr>
          <p:cNvPr id="406" name="TextShape 5"/>
          <p:cNvSpPr txBox="1"/>
          <p:nvPr/>
        </p:nvSpPr>
        <p:spPr>
          <a:xfrm>
            <a:off x="6840000" y="4752000"/>
            <a:ext cx="1944000" cy="1368000"/>
          </a:xfrm>
          <a:prstGeom prst="rect">
            <a:avLst/>
          </a:prstGeom>
          <a:noFill/>
          <a:ln>
            <a:noFill/>
          </a:ln>
        </p:spPr>
        <p:txBody>
          <a:bodyPr lIns="90000" rIns="90000" tIns="45000" bIns="45000">
            <a:noAutofit/>
          </a:bodyPr>
          <a:p>
            <a:r>
              <a:rPr b="0" lang="de-DE" sz="1800" spc="-1" strike="noStrike">
                <a:latin typeface="Arial"/>
              </a:rPr>
              <a:t>Bavaria boundary used for scalability analysis</a:t>
            </a:r>
            <a:endParaRPr b="0" lang="de-DE" sz="1800" spc="-1" strike="noStrike">
              <a:latin typeface="Arial"/>
            </a:endParaRPr>
          </a:p>
        </p:txBody>
      </p:sp>
      <p:pic>
        <p:nvPicPr>
          <p:cNvPr id="407" name="" descr=""/>
          <p:cNvPicPr/>
          <p:nvPr/>
        </p:nvPicPr>
        <p:blipFill>
          <a:blip r:embed="rId2">
            <a:alphaModFix amt="40000"/>
          </a:blip>
          <a:stretch/>
        </p:blipFill>
        <p:spPr>
          <a:xfrm>
            <a:off x="4464000" y="4282920"/>
            <a:ext cx="2377080" cy="23770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8" name="" descr=""/>
          <p:cNvPicPr/>
          <p:nvPr/>
        </p:nvPicPr>
        <p:blipFill>
          <a:blip r:embed="rId1">
            <a:alphaModFix amt="40000"/>
          </a:blip>
          <a:srcRect l="24926" t="0" r="26249" b="0"/>
          <a:stretch/>
        </p:blipFill>
        <p:spPr>
          <a:xfrm>
            <a:off x="4536000" y="720000"/>
            <a:ext cx="4032000" cy="5835960"/>
          </a:xfrm>
          <a:prstGeom prst="rect">
            <a:avLst/>
          </a:prstGeom>
          <a:ln>
            <a:noFill/>
          </a:ln>
        </p:spPr>
      </p:pic>
      <p:sp>
        <p:nvSpPr>
          <p:cNvPr id="409"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Conclusion</a:t>
            </a:r>
            <a:endParaRPr b="0" lang="de-DE" sz="3000" spc="-1" strike="noStrike">
              <a:latin typeface="Arial"/>
            </a:endParaRPr>
          </a:p>
        </p:txBody>
      </p:sp>
      <p:sp>
        <p:nvSpPr>
          <p:cNvPr id="410" name="TextShape 2"/>
          <p:cNvSpPr txBox="1"/>
          <p:nvPr/>
        </p:nvSpPr>
        <p:spPr>
          <a:xfrm>
            <a:off x="320400" y="2016000"/>
            <a:ext cx="4863600" cy="4050000"/>
          </a:xfrm>
          <a:prstGeom prst="rect">
            <a:avLst/>
          </a:prstGeom>
          <a:noFill/>
          <a:ln>
            <a:noFill/>
          </a:ln>
        </p:spPr>
        <p:txBody>
          <a:bodyPr lIns="0" rIns="0" tIns="0" bIns="0">
            <a:noAutofit/>
          </a:bodyPr>
          <a:p>
            <a:pPr marL="216000" indent="-216000">
              <a:buClr>
                <a:srgbClr val="000000"/>
              </a:buClr>
              <a:buSzPct val="45000"/>
              <a:buFont typeface="Wingdings" charset="2"/>
              <a:buChar char=""/>
            </a:pP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We confirm that Persistence based trajectory simplification outperforms Douglas Peucker in Computation time.</a:t>
            </a:r>
            <a:endParaRPr b="0" lang="de-DE" sz="1600" spc="-1" strike="noStrike">
              <a:latin typeface="Arial"/>
            </a:endParaRPr>
          </a:p>
          <a:p>
            <a:pPr marL="216000" indent="-216000">
              <a:buClr>
                <a:srgbClr val="000000"/>
              </a:buClr>
              <a:buSzPct val="45000"/>
              <a:buFont typeface="Wingdings" charset="2"/>
              <a:buChar char=""/>
            </a:pP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Further we show that SDS significantly outperforms MRS in the majority of cases.</a:t>
            </a:r>
            <a:endParaRPr b="0" lang="de-DE" sz="1600" spc="-1" strike="noStrike">
              <a:latin typeface="Arial"/>
            </a:endParaRPr>
          </a:p>
          <a:p>
            <a:pPr marL="216000" indent="-216000">
              <a:buClr>
                <a:srgbClr val="000000"/>
              </a:buClr>
              <a:buSzPct val="45000"/>
              <a:buFont typeface="Wingdings" charset="2"/>
              <a:buChar char=""/>
            </a:pPr>
            <a:endParaRPr b="0" lang="de-DE" sz="1600" spc="-1" strike="noStrike">
              <a:latin typeface="Arial"/>
            </a:endParaRPr>
          </a:p>
          <a:p>
            <a:pPr marL="216000" indent="-216000">
              <a:lnSpc>
                <a:spcPct val="115000"/>
              </a:lnSpc>
              <a:buClr>
                <a:srgbClr val="000000"/>
              </a:buClr>
              <a:buSzPct val="45000"/>
              <a:buFont typeface="Wingdings" charset="2"/>
              <a:buChar char=""/>
            </a:pPr>
            <a:r>
              <a:rPr b="0" lang="de-DE" sz="1600" spc="-1" strike="noStrike">
                <a:latin typeface="Arial"/>
              </a:rPr>
              <a:t>We conclude that Persistence based trajectory Simplification using SDS can compete with Douglas Peucker, given the right parameter selection.</a:t>
            </a:r>
            <a:endParaRPr b="0" lang="de-DE" sz="1600" spc="-1" strike="noStrike">
              <a:latin typeface="Arial"/>
            </a:endParaRPr>
          </a:p>
        </p:txBody>
      </p:sp>
      <p:pic>
        <p:nvPicPr>
          <p:cNvPr id="411" name="" descr=""/>
          <p:cNvPicPr/>
          <p:nvPr/>
        </p:nvPicPr>
        <p:blipFill>
          <a:blip r:embed="rId2">
            <a:alphaModFix amt="40000"/>
          </a:blip>
          <a:srcRect l="0" t="0" r="52402" b="70581"/>
          <a:stretch/>
        </p:blipFill>
        <p:spPr>
          <a:xfrm>
            <a:off x="5465880" y="5040000"/>
            <a:ext cx="3462120" cy="151200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TextShape 1"/>
          <p:cNvSpPr txBox="1"/>
          <p:nvPr/>
        </p:nvSpPr>
        <p:spPr>
          <a:xfrm>
            <a:off x="320400" y="1032120"/>
            <a:ext cx="8532000" cy="456120"/>
          </a:xfrm>
          <a:prstGeom prst="rect">
            <a:avLst/>
          </a:prstGeom>
          <a:noFill/>
          <a:ln>
            <a:noFill/>
          </a:ln>
        </p:spPr>
        <p:txBody>
          <a:bodyPr lIns="0" rIns="0" tIns="0" bIns="0" anchor="ctr">
            <a:noAutofit/>
          </a:bodyPr>
          <a:p>
            <a:r>
              <a:rPr b="0" lang="de-DE" sz="3200" spc="-1" strike="noStrike">
                <a:latin typeface="Arial"/>
              </a:rPr>
              <a:t>Thank you!</a:t>
            </a:r>
            <a:endParaRPr b="0" lang="de-DE" sz="3200" spc="-1" strike="noStrike">
              <a:latin typeface="Arial"/>
            </a:endParaRPr>
          </a:p>
        </p:txBody>
      </p:sp>
      <p:sp>
        <p:nvSpPr>
          <p:cNvPr id="413" name="TextShape 2"/>
          <p:cNvSpPr txBox="1"/>
          <p:nvPr/>
        </p:nvSpPr>
        <p:spPr>
          <a:xfrm>
            <a:off x="320400" y="2016000"/>
            <a:ext cx="8532000" cy="1656000"/>
          </a:xfrm>
          <a:prstGeom prst="rect">
            <a:avLst/>
          </a:prstGeom>
          <a:noFill/>
          <a:ln>
            <a:noFill/>
          </a:ln>
        </p:spPr>
        <p:txBody>
          <a:bodyPr lIns="0" rIns="0" tIns="0" bIns="0">
            <a:noAutofit/>
          </a:bodyPr>
          <a:p>
            <a:r>
              <a:rPr b="0" lang="de-DE" sz="2000" spc="-1" strike="noStrike">
                <a:latin typeface="Arial"/>
              </a:rPr>
              <a:t>You can find furher information here</a:t>
            </a:r>
            <a:endParaRPr b="0" lang="de-DE" sz="2000" spc="-1" strike="noStrike">
              <a:latin typeface="Arial"/>
            </a:endParaRPr>
          </a:p>
          <a:p>
            <a:r>
              <a:rPr b="0" lang="de-DE" sz="2000" spc="-1" strike="noStrike" u="sng">
                <a:solidFill>
                  <a:srgbClr val="2a6099"/>
                </a:solidFill>
                <a:uFillTx/>
                <a:latin typeface="Arial"/>
              </a:rPr>
              <a:t>https://www.bgd.lrg.tum.de/resources/persistence.html</a:t>
            </a:r>
            <a:endParaRPr b="0" lang="de-DE" sz="2000" spc="-1" strike="noStrike">
              <a:latin typeface="Arial"/>
            </a:endParaRPr>
          </a:p>
          <a:p>
            <a:endParaRPr b="0" lang="de-DE" sz="2000" spc="-1" strike="noStrike">
              <a:latin typeface="Arial"/>
            </a:endParaRPr>
          </a:p>
          <a:p>
            <a:r>
              <a:rPr b="0" lang="de-DE" sz="2000" spc="-1" strike="noStrike">
                <a:latin typeface="Arial"/>
              </a:rPr>
              <a:t>We also provide an open source implementation in C++</a:t>
            </a:r>
            <a:endParaRPr b="0" lang="de-DE" sz="2000" spc="-1" strike="noStrike">
              <a:latin typeface="Arial"/>
            </a:endParaRPr>
          </a:p>
          <a:p>
            <a:r>
              <a:rPr b="0" lang="de-DE" sz="2000" spc="-1" strike="noStrike" u="sng">
                <a:solidFill>
                  <a:srgbClr val="2a6099"/>
                </a:solidFill>
                <a:uFillTx/>
                <a:latin typeface="Arial"/>
              </a:rPr>
              <a:t>https://github.com/mlaass/persistence-open/</a:t>
            </a:r>
            <a:endParaRPr b="0" lang="de-DE" sz="2000" spc="-1" strike="noStrike">
              <a:latin typeface="Arial"/>
            </a:endParaRPr>
          </a:p>
        </p:txBody>
      </p:sp>
      <p:sp>
        <p:nvSpPr>
          <p:cNvPr id="414" name="TextShape 3"/>
          <p:cNvSpPr txBox="1"/>
          <p:nvPr/>
        </p:nvSpPr>
        <p:spPr>
          <a:xfrm>
            <a:off x="252360" y="3888000"/>
            <a:ext cx="8352000" cy="2520000"/>
          </a:xfrm>
          <a:prstGeom prst="rect">
            <a:avLst/>
          </a:prstGeom>
          <a:noFill/>
          <a:ln>
            <a:noFill/>
          </a:ln>
        </p:spPr>
        <p:txBody>
          <a:bodyPr lIns="90000" rIns="90000" tIns="45000" bIns="45000">
            <a:noAutofit/>
          </a:bodyPr>
          <a:p>
            <a:r>
              <a:rPr b="0" lang="de-DE" sz="1400" spc="-1" strike="noStrike">
                <a:solidFill>
                  <a:srgbClr val="000000"/>
                </a:solidFill>
                <a:latin typeface="Arial"/>
              </a:rPr>
              <a:t>Bibliography:</a:t>
            </a:r>
            <a:endParaRPr b="0" lang="de-DE" sz="1400" spc="-1" strike="noStrike">
              <a:solidFill>
                <a:srgbClr val="000000"/>
              </a:solidFill>
              <a:latin typeface="Arial"/>
            </a:endParaRPr>
          </a:p>
          <a:p>
            <a:endParaRPr b="0" lang="de-DE" sz="1400" spc="-1" strike="noStrike">
              <a:solidFill>
                <a:srgbClr val="000000"/>
              </a:solidFill>
              <a:latin typeface="Arial"/>
            </a:endParaRPr>
          </a:p>
          <a:p>
            <a:r>
              <a:rPr b="0" lang="de-DE" sz="1000" spc="-1" strike="noStrike">
                <a:solidFill>
                  <a:srgbClr val="000000"/>
                </a:solidFill>
                <a:latin typeface="Arial"/>
              </a:rPr>
              <a:t>[1] M. Lichman, “UCI machine learning repository,” http://archive.ics.uci.edu/ml, 2013.</a:t>
            </a:r>
            <a:endParaRPr b="0" lang="de-DE" sz="1000" spc="-1" strike="noStrike">
              <a:solidFill>
                <a:srgbClr val="000000"/>
              </a:solidFill>
              <a:latin typeface="Arial"/>
            </a:endParaRPr>
          </a:p>
          <a:p>
            <a:r>
              <a:rPr b="0" lang="de-DE" sz="1000" spc="-1" strike="noStrike">
                <a:solidFill>
                  <a:srgbClr val="000000"/>
                </a:solidFill>
                <a:latin typeface="Arial"/>
              </a:rPr>
              <a:t>[2] Y. Zheng, X. Xie, and W.-Y. Ma, “Geolife: A collaborative social networking service among user, location and trajectory.” IEEE Data Engineering Bulletin, vol. 33, no. 2, pp. 32–39, 2010.</a:t>
            </a:r>
            <a:endParaRPr b="0" lang="de-DE" sz="1000" spc="-1" strike="noStrike">
              <a:solidFill>
                <a:srgbClr val="000000"/>
              </a:solidFill>
              <a:latin typeface="Arial"/>
            </a:endParaRPr>
          </a:p>
          <a:p>
            <a:r>
              <a:rPr b="0" lang="de-DE" sz="1000" spc="-1" strike="noStrike">
                <a:solidFill>
                  <a:srgbClr val="000000"/>
                </a:solidFill>
                <a:latin typeface="Arial"/>
              </a:rPr>
              <a:t>[3] M. Werner, “Dataset containing trajectories of four players playing one hour of urban terror capture and hold on the map prague,” Available at http://trajectorycomputing.com/datasets/prague-ego-shooter-dataset/, 2014.</a:t>
            </a:r>
            <a:endParaRPr b="0" lang="de-DE" sz="1000" spc="-1" strike="noStrike">
              <a:solidFill>
                <a:srgbClr val="000000"/>
              </a:solidFill>
              <a:latin typeface="Arial"/>
            </a:endParaRPr>
          </a:p>
          <a:p>
            <a:r>
              <a:rPr b="0" lang="de-DE" sz="1000" spc="-1" strike="noStrike">
                <a:solidFill>
                  <a:srgbClr val="000000"/>
                </a:solidFill>
                <a:latin typeface="Arial"/>
              </a:rPr>
              <a:t>[4] L. Bracciale, M. Bonola, P. Loreti, G. Bianchi, R. Amici, and A. Rabuffi, “CRAWDAD dataset roma/taxi (v. 2014-07-17),” Downloaded from http://crawdad.org/roma/taxi/20140717, Jul. 2014. [5] J. Yuan, Y. Zheng, X. Xie, and G. Sun, “Driving with knowledge from the physical world,” in Proceedings of the 17th ACM SIGKDD international conference on Knowledge discovery and data mining, 2011, pp. 316–324.</a:t>
            </a:r>
            <a:endParaRPr b="0" lang="de-DE" sz="1000" spc="-1" strike="noStrike">
              <a:solidFill>
                <a:srgbClr val="000000"/>
              </a:solidFill>
              <a:latin typeface="Arial"/>
            </a:endParaRPr>
          </a:p>
          <a:p>
            <a:r>
              <a:rPr b="0" lang="de-DE" sz="1000" spc="-1" strike="noStrike">
                <a:solidFill>
                  <a:srgbClr val="000000"/>
                </a:solidFill>
                <a:latin typeface="Arial"/>
              </a:rPr>
              <a:t>[6] M. Werner, “GISCUP 2015: Notes on Routing with Polygonal Constraints,” in SIGSPATIAL GIS CUP 15, in conjunction with 23rd ACM SIGSPATIAL International Conference on Advances in Geographic Information Systems (ACM SIGSPATIAL 2015), 2015.</a:t>
            </a:r>
            <a:endParaRPr b="0" lang="de-DE" sz="1000" spc="-1" strike="noStrike">
              <a:solidFill>
                <a:srgbClr val="000000"/>
              </a:solidFill>
              <a:latin typeface="Arial"/>
            </a:endParaRPr>
          </a:p>
          <a:p>
            <a:r>
              <a:rPr b="0" lang="de-DE" sz="1000" spc="-1" strike="noStrike">
                <a:solidFill>
                  <a:srgbClr val="000000"/>
                </a:solidFill>
                <a:latin typeface="Arial"/>
              </a:rPr>
              <a:t>[7] P. Katsikouli, R. Sarkar, and J. Gao, “Persistence based online signal and trajectory simplification for mobile devices,” in Proceedings of the 22nd ACM SIGSPATIAL International Conference on Advances in Geographic Information Systems. ACM, 2014, pp. 371–380.</a:t>
            </a:r>
            <a:endParaRPr b="0" lang="de-DE" sz="1000" spc="-1" strike="noStrike">
              <a:solidFill>
                <a:srgbClr val="000000"/>
              </a:solidFill>
              <a:latin typeface="Arial"/>
            </a:endParaRPr>
          </a:p>
          <a:p>
            <a:endParaRPr b="0" lang="de-DE" sz="1000" spc="-1" strike="noStrike">
              <a:solidFill>
                <a:srgbClr val="000000"/>
              </a:solidFill>
              <a:latin typeface="Arial"/>
            </a:endParaRPr>
          </a:p>
          <a:p>
            <a:endParaRPr b="0" lang="de-DE" sz="1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extShape 1"/>
          <p:cNvSpPr txBox="1"/>
          <p:nvPr/>
        </p:nvSpPr>
        <p:spPr>
          <a:xfrm>
            <a:off x="320400" y="1191240"/>
            <a:ext cx="8532000" cy="425520"/>
          </a:xfrm>
          <a:prstGeom prst="rect">
            <a:avLst/>
          </a:prstGeom>
          <a:noFill/>
          <a:ln>
            <a:noFill/>
          </a:ln>
        </p:spPr>
        <p:txBody>
          <a:bodyPr lIns="0" rIns="0" tIns="0" bIns="0" anchor="ctr">
            <a:noAutofit/>
          </a:bodyPr>
          <a:p>
            <a:endParaRPr b="0" lang="de-DE" sz="3000" spc="-1" strike="noStrike">
              <a:solidFill>
                <a:srgbClr val="ffffff"/>
              </a:solidFill>
              <a:latin typeface="Arial"/>
            </a:endParaRPr>
          </a:p>
        </p:txBody>
      </p:sp>
      <p:sp>
        <p:nvSpPr>
          <p:cNvPr id="416" name="TextShape 2"/>
          <p:cNvSpPr txBox="1"/>
          <p:nvPr/>
        </p:nvSpPr>
        <p:spPr>
          <a:xfrm>
            <a:off x="320400" y="2016000"/>
            <a:ext cx="8532000" cy="1260000"/>
          </a:xfrm>
          <a:prstGeom prst="rect">
            <a:avLst/>
          </a:prstGeom>
          <a:noFill/>
          <a:ln>
            <a:noFill/>
          </a:ln>
        </p:spPr>
        <p:txBody>
          <a:bodyPr lIns="0" rIns="0" tIns="0" bIns="0">
            <a:noAutofit/>
          </a:bodyPr>
          <a:p>
            <a:pPr/>
            <a:r>
              <a:rPr b="0" lang="de-DE" sz="1600" spc="-1" strike="noStrike">
                <a:solidFill>
                  <a:srgbClr val="ffffff"/>
                </a:solidFill>
                <a:latin typeface="Arial"/>
              </a:rPr>
              <a:t>Dr. rer. nat. Erika Mustermann</a:t>
            </a:r>
            <a:endParaRPr b="0" lang="de-DE" sz="1600" spc="-1" strike="noStrike">
              <a:solidFill>
                <a:srgbClr val="ffffff"/>
              </a:solidFill>
              <a:latin typeface="Arial"/>
            </a:endParaRPr>
          </a:p>
          <a:p>
            <a:pPr/>
            <a:r>
              <a:rPr b="0" lang="de-DE" sz="1600" spc="-1" strike="noStrike">
                <a:solidFill>
                  <a:srgbClr val="ffffff"/>
                </a:solidFill>
                <a:latin typeface="Arial"/>
              </a:rPr>
              <a:t>München, 27. März 2015</a:t>
            </a:r>
            <a:endParaRPr b="0" lang="de-DE" sz="1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Grundlage der Masterfolien</a:t>
            </a:r>
            <a:endParaRPr b="0" lang="de-DE" sz="3000" spc="-1" strike="noStrike">
              <a:latin typeface="Arial"/>
            </a:endParaRPr>
          </a:p>
        </p:txBody>
      </p:sp>
      <p:sp>
        <p:nvSpPr>
          <p:cNvPr id="418"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Als Grundlage dient der Corporate Design Style Guide der TUM.</a:t>
            </a:r>
            <a:endParaRPr b="0" lang="de-DE" sz="1600" spc="-1" strike="noStrike">
              <a:latin typeface="Arial"/>
            </a:endParaRPr>
          </a:p>
          <a:p>
            <a:r>
              <a:rPr b="0" lang="de-DE" sz="1600" spc="-1" strike="noStrike">
                <a:latin typeface="Arial"/>
              </a:rPr>
              <a:t>Die Präsentationsvorlage ist auf gute Lesbarkeit und klare Darstellung von Informationen optimiert.</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extShape 1"/>
          <p:cNvSpPr txBox="1"/>
          <p:nvPr/>
        </p:nvSpPr>
        <p:spPr>
          <a:xfrm>
            <a:off x="320400" y="1014840"/>
            <a:ext cx="8532000" cy="850680"/>
          </a:xfrm>
          <a:prstGeom prst="rect">
            <a:avLst/>
          </a:prstGeom>
          <a:noFill/>
          <a:ln>
            <a:noFill/>
          </a:ln>
        </p:spPr>
        <p:txBody>
          <a:bodyPr lIns="0" rIns="0" tIns="0" bIns="0" anchor="ctr">
            <a:noAutofit/>
          </a:bodyPr>
          <a:p>
            <a:r>
              <a:rPr b="0" lang="de-DE" sz="3000" spc="-1" strike="noStrike">
                <a:latin typeface="Arial"/>
              </a:rPr>
              <a:t>Hier steht eine Überschrift</a:t>
            </a:r>
            <a:br/>
            <a:r>
              <a:rPr b="0" lang="de-DE" sz="3000" spc="-1" strike="noStrike">
                <a:latin typeface="Arial"/>
              </a:rPr>
              <a:t>max. 2-zeilig</a:t>
            </a:r>
            <a:endParaRPr b="0" lang="de-DE" sz="3000" spc="-1" strike="noStrike">
              <a:latin typeface="Arial"/>
            </a:endParaRPr>
          </a:p>
        </p:txBody>
      </p:sp>
      <p:sp>
        <p:nvSpPr>
          <p:cNvPr id="420" name="TextShape 2"/>
          <p:cNvSpPr txBox="1"/>
          <p:nvPr/>
        </p:nvSpPr>
        <p:spPr>
          <a:xfrm>
            <a:off x="320400" y="2016000"/>
            <a:ext cx="8532000" cy="4392000"/>
          </a:xfrm>
          <a:prstGeom prst="rect">
            <a:avLst/>
          </a:prstGeom>
          <a:noFill/>
          <a:ln>
            <a:noFill/>
          </a:ln>
        </p:spPr>
        <p:txBody>
          <a:bodyPr lIns="0" rIns="0" tIns="0" bIns="0">
            <a:noAutofit/>
          </a:bodyPr>
          <a:p>
            <a:r>
              <a:rPr b="0" lang="de-DE" sz="1600" spc="-1" strike="noStrike">
                <a:latin typeface="Arial"/>
              </a:rPr>
              <a:t>Als Grundlage dient der Corporate Design Style Guide der TUM.</a:t>
            </a:r>
            <a:endParaRPr b="0" lang="de-DE" sz="1600" spc="-1" strike="noStrike">
              <a:latin typeface="Arial"/>
            </a:endParaRPr>
          </a:p>
          <a:p>
            <a:r>
              <a:rPr b="0" lang="de-DE" sz="1600" spc="-1" strike="noStrike">
                <a:latin typeface="Arial"/>
              </a:rPr>
              <a:t>Die Präsentationsvorlage ist auf gute Lesbarkeit und klare Darstellung von Informationen optimiert.</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Schrift</a:t>
            </a:r>
            <a:endParaRPr b="0" lang="de-DE" sz="3000" spc="-1" strike="noStrike">
              <a:latin typeface="Arial"/>
            </a:endParaRPr>
          </a:p>
        </p:txBody>
      </p:sp>
      <p:sp>
        <p:nvSpPr>
          <p:cNvPr id="422"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Das Grundprinzip ist, Informationen bestmöglich zu transportieren. Dazu muss vor allem die Schrift einheitlich und für alle im Raum lesbar sein. </a:t>
            </a:r>
            <a:endParaRPr b="0" lang="de-DE" sz="1600" spc="-1" strike="noStrike">
              <a:latin typeface="Arial"/>
            </a:endParaRPr>
          </a:p>
          <a:p>
            <a:endParaRPr b="0" lang="de-DE" sz="1600" spc="-1" strike="noStrike">
              <a:latin typeface="Arial"/>
            </a:endParaRPr>
          </a:p>
          <a:p>
            <a:r>
              <a:rPr b="0" lang="de-DE" sz="1600" spc="-1" strike="noStrike">
                <a:latin typeface="Arial"/>
              </a:rPr>
              <a:t>Schriftart: Arial</a:t>
            </a:r>
            <a:endParaRPr b="0" lang="de-DE" sz="1600" spc="-1" strike="noStrike">
              <a:latin typeface="Arial"/>
            </a:endParaRPr>
          </a:p>
          <a:p>
            <a:endParaRPr b="0" lang="de-DE" sz="1600" spc="-1" strike="noStrike">
              <a:latin typeface="Arial"/>
            </a:endParaRPr>
          </a:p>
          <a:p>
            <a:r>
              <a:rPr b="0" lang="de-DE" sz="1600" spc="-1" strike="noStrike">
                <a:latin typeface="Arial"/>
              </a:rPr>
              <a:t>Schriftgrößen: 30 | 22 | 16 | 12</a:t>
            </a:r>
            <a:endParaRPr b="0" lang="de-DE" sz="1600" spc="-1" strike="noStrike">
              <a:latin typeface="Arial"/>
            </a:endParaRPr>
          </a:p>
          <a:p>
            <a:endParaRPr b="0" lang="de-DE" sz="1600" spc="-1" strike="noStrike">
              <a:latin typeface="Arial"/>
            </a:endParaRPr>
          </a:p>
          <a:p>
            <a:r>
              <a:rPr b="0" lang="de-DE" sz="1600" spc="-1" strike="noStrike">
                <a:latin typeface="Arial"/>
              </a:rPr>
              <a:t>Zeilenabstand: 1,15 mm</a:t>
            </a:r>
            <a:endParaRPr b="0" lang="de-DE" sz="1600" spc="-1" strike="noStrike">
              <a:latin typeface="Arial"/>
            </a:endParaRPr>
          </a:p>
          <a:p>
            <a:endParaRPr b="0" lang="de-DE" sz="1600" spc="-1" strike="noStrike">
              <a:latin typeface="Arial"/>
            </a:endParaRPr>
          </a:p>
          <a:p>
            <a:r>
              <a:rPr b="0" lang="de-DE" sz="1600" spc="-1" strike="noStrike">
                <a:latin typeface="Arial"/>
              </a:rPr>
              <a:t>Die Einstellungen sind in den Textfeldern und Textfeldvorlagen dieses ppt-Masters als Standard eingestellt. Bei Diagrammen und Tabellen muss die Schriftgröße ggf. angepasst werden. Für Auszeichnungen im Fließtext kann auch fett markiert werden.</a:t>
            </a:r>
            <a:endParaRPr b="0" lang="de-DE" sz="1600" spc="-1" strike="noStrike">
              <a:latin typeface="Arial"/>
            </a:endParaRPr>
          </a:p>
          <a:p>
            <a:r>
              <a:rPr b="0" lang="de-DE" sz="1600" spc="-1" strike="noStrike">
                <a:latin typeface="Arial"/>
              </a:rPr>
              <a:t>Bei großer Distanz bzw. kleinem Präsentationsmedium kann der Schriftgrad notfalls proportional erhöht werden.</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Farben</a:t>
            </a:r>
            <a:endParaRPr b="0" lang="de-DE" sz="3000" spc="-1" strike="noStrike">
              <a:latin typeface="Arial"/>
            </a:endParaRPr>
          </a:p>
        </p:txBody>
      </p:sp>
      <p:sp>
        <p:nvSpPr>
          <p:cNvPr id="424"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Als erstes sollte mit schwarz und weiß gearbeitet werden.</a:t>
            </a:r>
            <a:endParaRPr b="0" lang="de-DE" sz="1600" spc="-1" strike="noStrike">
              <a:latin typeface="Arial"/>
            </a:endParaRPr>
          </a:p>
          <a:p>
            <a:r>
              <a:rPr b="0" lang="de-DE" sz="1600" spc="-1" strike="noStrike">
                <a:latin typeface="Arial"/>
              </a:rPr>
              <a:t>Für aufwändigere Darstellungen sind Farben mit Bedacht und in möglichst geringem Umfang einzusetzen.</a:t>
            </a:r>
            <a:endParaRPr b="0" lang="de-DE" sz="1600" spc="-1" strike="noStrike">
              <a:latin typeface="Arial"/>
            </a:endParaRPr>
          </a:p>
          <a:p>
            <a:endParaRPr b="0" lang="de-DE" sz="1600" spc="-1" strike="noStrike">
              <a:latin typeface="Arial"/>
            </a:endParaRPr>
          </a:p>
          <a:p>
            <a:r>
              <a:rPr b="0" lang="de-DE" sz="1600" spc="-1" strike="noStrike">
                <a:latin typeface="Arial"/>
              </a:rPr>
              <a:t>(Hinweistext zur Farbpalette in soc-Datei)</a:t>
            </a:r>
            <a:endParaRPr b="0" lang="de-DE" sz="1600" spc="-1" strike="noStrike">
              <a:latin typeface="Arial"/>
            </a:endParaRPr>
          </a:p>
          <a:p>
            <a:endParaRPr b="0" lang="de-DE" sz="1600" spc="-1" strike="noStrike">
              <a:latin typeface="Arial"/>
            </a:endParaRPr>
          </a:p>
          <a:p>
            <a:r>
              <a:rPr b="0" lang="de-DE" sz="1600" spc="-1" strike="noStrike">
                <a:latin typeface="Arial"/>
              </a:rPr>
              <a:t>Zuerst mit den Primärfarben arbeiten.</a:t>
            </a:r>
            <a:endParaRPr b="0" lang="de-DE" sz="1600" spc="-1" strike="noStrike">
              <a:latin typeface="Arial"/>
            </a:endParaRPr>
          </a:p>
          <a:p>
            <a:endParaRPr b="0" lang="de-DE" sz="1600" spc="-1" strike="noStrike">
              <a:latin typeface="Arial"/>
            </a:endParaRPr>
          </a:p>
          <a:p>
            <a:endParaRPr b="0" lang="de-DE" sz="1600" spc="-1" strike="noStrike">
              <a:latin typeface="Arial"/>
            </a:endParaRPr>
          </a:p>
          <a:p>
            <a:r>
              <a:rPr b="0" lang="de-DE" sz="1600" spc="-1" strike="noStrike">
                <a:latin typeface="Arial"/>
              </a:rPr>
              <a:t>Für z. B. komplexe Diagramme stehen noch Sekundärfarben zur Verfügung.</a:t>
            </a:r>
            <a:endParaRPr b="0" lang="de-DE" sz="1600" spc="-1" strike="noStrike">
              <a:latin typeface="Arial"/>
            </a:endParaRPr>
          </a:p>
          <a:p>
            <a:endParaRPr b="0" lang="de-DE" sz="1600" spc="-1" strike="noStrike">
              <a:latin typeface="Arial"/>
            </a:endParaRPr>
          </a:p>
          <a:p>
            <a:endParaRPr b="0" lang="de-DE" sz="1600" spc="-1" strike="noStrike">
              <a:latin typeface="Arial"/>
            </a:endParaRPr>
          </a:p>
          <a:p>
            <a:r>
              <a:rPr b="0" lang="de-DE" sz="1600" spc="-1" strike="noStrike">
                <a:latin typeface="Arial"/>
              </a:rPr>
              <a:t>Gering im Einsatz sind die Akzentfarben.</a:t>
            </a:r>
            <a:endParaRPr b="0" lang="de-DE" sz="1600" spc="-1" strike="noStrike">
              <a:latin typeface="Arial"/>
            </a:endParaRPr>
          </a:p>
        </p:txBody>
      </p:sp>
      <p:sp>
        <p:nvSpPr>
          <p:cNvPr id="425" name="Rectangle 3"/>
          <p:cNvSpPr/>
          <p:nvPr/>
        </p:nvSpPr>
        <p:spPr>
          <a:xfrm>
            <a:off x="320400" y="3852000"/>
            <a:ext cx="864000" cy="216000"/>
          </a:xfrm>
          <a:prstGeom prst="rect">
            <a:avLst/>
          </a:prstGeom>
          <a:solidFill>
            <a:srgbClr val="0065bd">
              <a:alpha val="40000"/>
            </a:srgbClr>
          </a:solidFill>
          <a:ln>
            <a:solidFill>
              <a:srgbClr val="ffffff"/>
            </a:solidFill>
          </a:ln>
        </p:spPr>
      </p:sp>
      <p:sp>
        <p:nvSpPr>
          <p:cNvPr id="426" name="Rectangle 4"/>
          <p:cNvSpPr/>
          <p:nvPr/>
        </p:nvSpPr>
        <p:spPr>
          <a:xfrm>
            <a:off x="1616400" y="3852000"/>
            <a:ext cx="864000" cy="216000"/>
          </a:xfrm>
          <a:prstGeom prst="rect">
            <a:avLst/>
          </a:prstGeom>
          <a:solidFill>
            <a:srgbClr val="000000">
              <a:alpha val="40000"/>
            </a:srgbClr>
          </a:solidFill>
          <a:ln>
            <a:solidFill>
              <a:srgbClr val="ffffff"/>
            </a:solidFill>
          </a:ln>
        </p:spPr>
      </p:sp>
      <p:sp>
        <p:nvSpPr>
          <p:cNvPr id="427" name="Rectangle 5"/>
          <p:cNvSpPr/>
          <p:nvPr/>
        </p:nvSpPr>
        <p:spPr>
          <a:xfrm>
            <a:off x="2984400" y="3852000"/>
            <a:ext cx="864000" cy="216000"/>
          </a:xfrm>
          <a:prstGeom prst="rect">
            <a:avLst/>
          </a:prstGeom>
          <a:solidFill>
            <a:srgbClr val="ffffff">
              <a:alpha val="40000"/>
            </a:srgbClr>
          </a:solidFill>
          <a:ln>
            <a:solidFill>
              <a:srgbClr val="000000"/>
            </a:solidFill>
          </a:ln>
        </p:spPr>
      </p:sp>
      <p:sp>
        <p:nvSpPr>
          <p:cNvPr id="428" name="Rectangle 6"/>
          <p:cNvSpPr/>
          <p:nvPr/>
        </p:nvSpPr>
        <p:spPr>
          <a:xfrm>
            <a:off x="320400" y="4644000"/>
            <a:ext cx="864000" cy="216000"/>
          </a:xfrm>
          <a:prstGeom prst="rect">
            <a:avLst/>
          </a:prstGeom>
          <a:solidFill>
            <a:srgbClr val="005293">
              <a:alpha val="40000"/>
            </a:srgbClr>
          </a:solidFill>
          <a:ln>
            <a:solidFill>
              <a:srgbClr val="ffffff"/>
            </a:solidFill>
          </a:ln>
        </p:spPr>
      </p:sp>
      <p:sp>
        <p:nvSpPr>
          <p:cNvPr id="429" name="Rectangle 7"/>
          <p:cNvSpPr/>
          <p:nvPr/>
        </p:nvSpPr>
        <p:spPr>
          <a:xfrm>
            <a:off x="1616400" y="4644000"/>
            <a:ext cx="864000" cy="216000"/>
          </a:xfrm>
          <a:prstGeom prst="rect">
            <a:avLst/>
          </a:prstGeom>
          <a:solidFill>
            <a:srgbClr val="64a0c8">
              <a:alpha val="40000"/>
            </a:srgbClr>
          </a:solidFill>
          <a:ln>
            <a:solidFill>
              <a:srgbClr val="ffffff"/>
            </a:solidFill>
          </a:ln>
        </p:spPr>
      </p:sp>
      <p:sp>
        <p:nvSpPr>
          <p:cNvPr id="430" name="Rectangle 8"/>
          <p:cNvSpPr/>
          <p:nvPr/>
        </p:nvSpPr>
        <p:spPr>
          <a:xfrm>
            <a:off x="2984400" y="4644000"/>
            <a:ext cx="864000" cy="216000"/>
          </a:xfrm>
          <a:prstGeom prst="rect">
            <a:avLst/>
          </a:prstGeom>
          <a:solidFill>
            <a:srgbClr val="98c6ea">
              <a:alpha val="40000"/>
            </a:srgbClr>
          </a:solidFill>
          <a:ln>
            <a:solidFill>
              <a:srgbClr val="ffffff"/>
            </a:solidFill>
          </a:ln>
        </p:spPr>
      </p:sp>
      <p:sp>
        <p:nvSpPr>
          <p:cNvPr id="431" name="Rectangle 9"/>
          <p:cNvSpPr/>
          <p:nvPr/>
        </p:nvSpPr>
        <p:spPr>
          <a:xfrm>
            <a:off x="4352400" y="4644000"/>
            <a:ext cx="864000" cy="216000"/>
          </a:xfrm>
          <a:prstGeom prst="rect">
            <a:avLst/>
          </a:prstGeom>
          <a:solidFill>
            <a:srgbClr val="999999">
              <a:alpha val="40000"/>
            </a:srgbClr>
          </a:solidFill>
          <a:ln>
            <a:solidFill>
              <a:srgbClr val="ffffff"/>
            </a:solidFill>
          </a:ln>
        </p:spPr>
      </p:sp>
      <p:sp>
        <p:nvSpPr>
          <p:cNvPr id="432" name="Rectangle 10"/>
          <p:cNvSpPr/>
          <p:nvPr/>
        </p:nvSpPr>
        <p:spPr>
          <a:xfrm>
            <a:off x="320400" y="5436000"/>
            <a:ext cx="864000" cy="216000"/>
          </a:xfrm>
          <a:prstGeom prst="rect">
            <a:avLst/>
          </a:prstGeom>
          <a:solidFill>
            <a:srgbClr val="e37222">
              <a:alpha val="40000"/>
            </a:srgbClr>
          </a:solidFill>
          <a:ln>
            <a:solidFill>
              <a:srgbClr val="ffffff"/>
            </a:solidFill>
          </a:ln>
        </p:spPr>
      </p:sp>
      <p:sp>
        <p:nvSpPr>
          <p:cNvPr id="433" name="Rectangle 11"/>
          <p:cNvSpPr/>
          <p:nvPr/>
        </p:nvSpPr>
        <p:spPr>
          <a:xfrm>
            <a:off x="1616400" y="5436000"/>
            <a:ext cx="864000" cy="216000"/>
          </a:xfrm>
          <a:prstGeom prst="rect">
            <a:avLst/>
          </a:prstGeom>
          <a:solidFill>
            <a:srgbClr val="a2ad00">
              <a:alpha val="40000"/>
            </a:srgbClr>
          </a:solidFill>
          <a:ln>
            <a:solidFill>
              <a:srgbClr val="ffffff"/>
            </a:solidFill>
          </a:ln>
        </p:spPr>
      </p:sp>
      <p:sp>
        <p:nvSpPr>
          <p:cNvPr id="434" name="Rectangle 12"/>
          <p:cNvSpPr/>
          <p:nvPr/>
        </p:nvSpPr>
        <p:spPr>
          <a:xfrm>
            <a:off x="2984400" y="5436000"/>
            <a:ext cx="864000" cy="216000"/>
          </a:xfrm>
          <a:prstGeom prst="rect">
            <a:avLst/>
          </a:prstGeom>
          <a:solidFill>
            <a:srgbClr val="dad7cb">
              <a:alpha val="40000"/>
            </a:srgbClr>
          </a:solidFill>
          <a:ln>
            <a:solidFill>
              <a:srgbClr val="ffffff"/>
            </a:solidFill>
          </a:ln>
        </p:spPr>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Texte</a:t>
            </a:r>
            <a:endParaRPr b="0" lang="de-DE" sz="3000" spc="-1" strike="noStrike">
              <a:latin typeface="Arial"/>
            </a:endParaRPr>
          </a:p>
        </p:txBody>
      </p:sp>
      <p:sp>
        <p:nvSpPr>
          <p:cNvPr id="436"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Kurze und knappe Texte, Fließtexte linksbündig, kein Blocksatz</a:t>
            </a:r>
            <a:endParaRPr b="0" lang="de-DE" sz="1600" spc="-1" strike="noStrike">
              <a:latin typeface="Arial"/>
            </a:endParaRPr>
          </a:p>
          <a:p>
            <a:endParaRPr b="0" lang="de-DE" sz="1600" spc="-1" strike="noStrike">
              <a:latin typeface="Arial"/>
            </a:endParaRPr>
          </a:p>
          <a:p>
            <a:r>
              <a:rPr b="0" lang="de-DE" sz="1600" spc="-1" strike="noStrike">
                <a:latin typeface="Arial"/>
              </a:rPr>
              <a:t>Beispiel:</a:t>
            </a:r>
            <a:endParaRPr b="0" lang="de-DE" sz="1600" spc="-1" strike="noStrike">
              <a:latin typeface="Arial"/>
            </a:endParaRPr>
          </a:p>
          <a:p>
            <a:r>
              <a:rPr b="0" lang="de-DE" sz="1600" spc="-1" strike="noStrike">
                <a:latin typeface="Arial"/>
              </a:rPr>
              <a:t>Tem soluptam, nisi as verum ereprehendam at acculpa quidisq uissit volupta tusdant utem as etur, odi odis es doluptiae dem nimaion con nossinctenis pora quam voloria consenimus blabore everfer epeliquo maio etur.</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360000" y="1047240"/>
            <a:ext cx="8532000" cy="425520"/>
          </a:xfrm>
          <a:prstGeom prst="rect">
            <a:avLst/>
          </a:prstGeom>
          <a:noFill/>
          <a:ln>
            <a:noFill/>
          </a:ln>
        </p:spPr>
        <p:txBody>
          <a:bodyPr lIns="0" rIns="0" tIns="0" bIns="0" anchor="ctr">
            <a:noAutofit/>
          </a:bodyPr>
          <a:p>
            <a:r>
              <a:rPr b="0" lang="de-DE" sz="3000" spc="-1" strike="noStrike">
                <a:latin typeface="Arial"/>
              </a:rPr>
              <a:t>Aufzählung</a:t>
            </a:r>
            <a:endParaRPr b="0" lang="de-DE" sz="3000" spc="-1" strike="noStrike">
              <a:latin typeface="Arial"/>
            </a:endParaRPr>
          </a:p>
        </p:txBody>
      </p:sp>
      <p:sp>
        <p:nvSpPr>
          <p:cNvPr id="438"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Bei kleinen Aufzählungen auf Aufzählungszeichen verzichten und ggf. zusätzliche Leerzeile</a:t>
            </a:r>
            <a:endParaRPr b="0" lang="de-DE" sz="1600" spc="-1" strike="noStrike">
              <a:latin typeface="Arial"/>
            </a:endParaRPr>
          </a:p>
          <a:p>
            <a:r>
              <a:rPr b="0" lang="de-DE" sz="1600" spc="-1" strike="noStrike">
                <a:latin typeface="Arial"/>
              </a:rPr>
              <a:t>Nur wesentliche Punkte nennen und Themen auf verschiedene Seiten splitten.</a:t>
            </a:r>
            <a:endParaRPr b="0" lang="de-DE" sz="1600" spc="-1" strike="noStrike">
              <a:latin typeface="Arial"/>
            </a:endParaRPr>
          </a:p>
          <a:p>
            <a:endParaRPr b="0" lang="de-DE" sz="1600" spc="-1" strike="noStrike">
              <a:latin typeface="Arial"/>
            </a:endParaRPr>
          </a:p>
          <a:p>
            <a:r>
              <a:rPr b="0" lang="de-DE" sz="1600" spc="-1" strike="noStrike">
                <a:latin typeface="Arial"/>
              </a:rPr>
              <a:t>Punkt 1</a:t>
            </a:r>
            <a:endParaRPr b="0" lang="de-DE" sz="1600" spc="-1" strike="noStrike">
              <a:latin typeface="Arial"/>
            </a:endParaRPr>
          </a:p>
          <a:p>
            <a:endParaRPr b="0" lang="de-DE" sz="1600" spc="-1" strike="noStrike">
              <a:latin typeface="Arial"/>
            </a:endParaRPr>
          </a:p>
          <a:p>
            <a:r>
              <a:rPr b="0" lang="de-DE" sz="1600" spc="-1" strike="noStrike">
                <a:latin typeface="Arial"/>
              </a:rPr>
              <a:t>Punkt 2</a:t>
            </a:r>
            <a:endParaRPr b="0" lang="de-DE" sz="1600" spc="-1" strike="noStrike">
              <a:latin typeface="Arial"/>
            </a:endParaRPr>
          </a:p>
          <a:p>
            <a:endParaRPr b="0" lang="de-DE" sz="1600" spc="-1" strike="noStrike">
              <a:latin typeface="Arial"/>
            </a:endParaRPr>
          </a:p>
          <a:p>
            <a:r>
              <a:rPr b="0" lang="de-DE" sz="1600" spc="-1" strike="noStrike">
                <a:latin typeface="Arial"/>
              </a:rPr>
              <a:t>Wenn Unterpunkte in einer Aufzählung nötig sind ist ein Einrücken möglich</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Unterpunkt 1</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Unterpunkt 1</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Unterpunkt 2</a:t>
            </a:r>
            <a:endParaRPr b="0" lang="de-DE" sz="1600" spc="-1" strike="noStrike">
              <a:latin typeface="Arial"/>
            </a:endParaRPr>
          </a:p>
          <a:p>
            <a:endParaRPr b="0" lang="de-DE" sz="1600" spc="-1" strike="noStrike">
              <a:latin typeface="Arial"/>
            </a:endParaRPr>
          </a:p>
          <a:p>
            <a:r>
              <a:rPr b="0" lang="de-DE" sz="1600" spc="-1" strike="noStrike">
                <a:latin typeface="Arial"/>
              </a:rPr>
              <a:t>Bei größeren Listen die Standardeinstellung • verwenden</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Unterpunkt 1</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Unterpunkt 2</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Unterpunkt 3</a:t>
            </a:r>
            <a:endParaRPr b="0" lang="de-DE" sz="1600" spc="-1" strike="noStrike">
              <a:latin typeface="Arial"/>
            </a:endParaRPr>
          </a:p>
          <a:p>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About Me</a:t>
            </a:r>
            <a:endParaRPr b="0" lang="de-DE" sz="3000" spc="-1" strike="noStrike">
              <a:latin typeface="Arial"/>
            </a:endParaRPr>
          </a:p>
        </p:txBody>
      </p:sp>
      <p:sp>
        <p:nvSpPr>
          <p:cNvPr id="344" name="TextShape 2"/>
          <p:cNvSpPr txBox="1"/>
          <p:nvPr/>
        </p:nvSpPr>
        <p:spPr>
          <a:xfrm>
            <a:off x="320400" y="2016000"/>
            <a:ext cx="5511600" cy="2076840"/>
          </a:xfrm>
          <a:prstGeom prst="rect">
            <a:avLst/>
          </a:prstGeom>
          <a:noFill/>
          <a:ln>
            <a:noFill/>
          </a:ln>
        </p:spPr>
        <p:txBody>
          <a:bodyPr lIns="0" rIns="0" tIns="0" bIns="0">
            <a:noAutofit/>
          </a:bodyPr>
          <a:p>
            <a:r>
              <a:rPr b="0" lang="de-DE" sz="1600" spc="-1" strike="noStrike">
                <a:latin typeface="Arial"/>
              </a:rPr>
              <a:t>Moritz Laass</a:t>
            </a:r>
            <a:endParaRPr b="0" lang="de-DE" sz="1600" spc="-1" strike="noStrike">
              <a:latin typeface="Arial"/>
            </a:endParaRPr>
          </a:p>
          <a:p>
            <a:r>
              <a:rPr b="0" lang="de-DE" sz="1600" spc="-1" strike="noStrike">
                <a:latin typeface="Arial"/>
              </a:rPr>
              <a:t>moritz.laass@tum.de</a:t>
            </a:r>
            <a:endParaRPr b="0" lang="de-DE" sz="1600" spc="-1" strike="noStrike">
              <a:latin typeface="Arial"/>
            </a:endParaRPr>
          </a:p>
          <a:p>
            <a:endParaRPr b="0" lang="de-DE" sz="1600" spc="-1" strike="noStrike">
              <a:latin typeface="Arial"/>
            </a:endParaRPr>
          </a:p>
          <a:p>
            <a:endParaRPr b="0" lang="de-DE" sz="1600" spc="-1" strike="noStrike">
              <a:latin typeface="Arial"/>
            </a:endParaRPr>
          </a:p>
          <a:p>
            <a:r>
              <a:rPr b="0" lang="de-DE" sz="1600" spc="-1" strike="noStrike">
                <a:latin typeface="Arial"/>
              </a:rPr>
              <a:t>Since 2020: Scientific Assistant / soon to be PHD student</a:t>
            </a:r>
            <a:endParaRPr b="0" lang="de-DE" sz="1600" spc="-1" strike="noStrike">
              <a:latin typeface="Arial"/>
            </a:endParaRPr>
          </a:p>
          <a:p>
            <a:r>
              <a:rPr b="0" lang="de-DE" sz="1600" spc="-1" strike="noStrike">
                <a:latin typeface="Arial"/>
              </a:rPr>
              <a:t>2014 - 2017: Msc. Human Computer Interaction LMU Munich</a:t>
            </a:r>
            <a:endParaRPr b="0" lang="de-DE" sz="1600" spc="-1" strike="noStrike">
              <a:latin typeface="Arial"/>
            </a:endParaRPr>
          </a:p>
          <a:p>
            <a:endParaRPr b="0" lang="de-DE" sz="1600" spc="-1" strike="noStrike">
              <a:latin typeface="Arial"/>
            </a:endParaRPr>
          </a:p>
          <a:p>
            <a:endParaRPr b="0" lang="de-DE" sz="1600" spc="-1" strike="noStrike">
              <a:latin typeface="Arial"/>
            </a:endParaRPr>
          </a:p>
        </p:txBody>
      </p:sp>
      <p:pic>
        <p:nvPicPr>
          <p:cNvPr id="345" name="" descr=""/>
          <p:cNvPicPr/>
          <p:nvPr/>
        </p:nvPicPr>
        <p:blipFill>
          <a:blip r:embed="rId1">
            <a:alphaModFix amt="40000"/>
          </a:blip>
          <a:stretch/>
        </p:blipFill>
        <p:spPr>
          <a:xfrm>
            <a:off x="6480000" y="1962720"/>
            <a:ext cx="1777320" cy="228528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 – Allgemein</a:t>
            </a:r>
            <a:endParaRPr b="0" lang="de-DE" sz="3000" spc="-1" strike="noStrike">
              <a:latin typeface="Arial"/>
            </a:endParaRPr>
          </a:p>
        </p:txBody>
      </p:sp>
      <p:sp>
        <p:nvSpPr>
          <p:cNvPr id="440" name="TextShape 2"/>
          <p:cNvSpPr txBox="1"/>
          <p:nvPr/>
        </p:nvSpPr>
        <p:spPr>
          <a:xfrm>
            <a:off x="320400" y="2016000"/>
            <a:ext cx="8532000" cy="4716000"/>
          </a:xfrm>
          <a:prstGeom prst="rect">
            <a:avLst/>
          </a:prstGeom>
          <a:noFill/>
          <a:ln>
            <a:noFill/>
          </a:ln>
        </p:spPr>
        <p:txBody>
          <a:bodyPr lIns="0" rIns="0" tIns="0" bIns="0">
            <a:noAutofit/>
          </a:bodyPr>
          <a:p>
            <a:r>
              <a:rPr b="0" lang="de-DE" sz="1600" spc="-1" strike="noStrike">
                <a:latin typeface="Arial"/>
              </a:rPr>
              <a:t>Schlichte Darstellung von Informationen</a:t>
            </a:r>
            <a:endParaRPr b="0" lang="de-DE" sz="1600" spc="-1" strike="noStrike">
              <a:latin typeface="Arial"/>
            </a:endParaRPr>
          </a:p>
          <a:p>
            <a:endParaRPr b="0" lang="de-DE" sz="1600" spc="-1" strike="noStrike">
              <a:latin typeface="Arial"/>
            </a:endParaRPr>
          </a:p>
          <a:p>
            <a:r>
              <a:rPr b="0" lang="de-DE" sz="1600" spc="-1" strike="noStrike">
                <a:latin typeface="Arial"/>
              </a:rPr>
              <a:t>Reduzierte Farben</a:t>
            </a:r>
            <a:endParaRPr b="0" lang="de-DE" sz="1600" spc="-1" strike="noStrike">
              <a:latin typeface="Arial"/>
            </a:endParaRPr>
          </a:p>
          <a:p>
            <a:endParaRPr b="0" lang="de-DE" sz="1600" spc="-1" strike="noStrike">
              <a:latin typeface="Arial"/>
            </a:endParaRPr>
          </a:p>
          <a:p>
            <a:r>
              <a:rPr b="0" lang="de-DE" sz="1600" spc="-1" strike="noStrike">
                <a:latin typeface="Arial"/>
              </a:rPr>
              <a:t>Rahmen und Überlagerungen nach Möglichkeit vermeiden</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a:t>
            </a:r>
            <a:endParaRPr b="0" lang="de-DE" sz="3000" spc="-1" strike="noStrike">
              <a:latin typeface="Arial"/>
            </a:endParaRPr>
          </a:p>
        </p:txBody>
      </p:sp>
      <p:sp>
        <p:nvSpPr>
          <p:cNvPr id="442" name="TextShape 2"/>
          <p:cNvSpPr txBox="1"/>
          <p:nvPr/>
        </p:nvSpPr>
        <p:spPr>
          <a:xfrm>
            <a:off x="360000" y="1764000"/>
            <a:ext cx="8532000" cy="684000"/>
          </a:xfrm>
          <a:prstGeom prst="rect">
            <a:avLst/>
          </a:prstGeom>
          <a:noFill/>
          <a:ln>
            <a:noFill/>
          </a:ln>
        </p:spPr>
        <p:txBody>
          <a:bodyPr lIns="0" rIns="0" tIns="0" bIns="0">
            <a:noAutofit/>
          </a:bodyPr>
          <a:p>
            <a:r>
              <a:rPr b="0" lang="de-DE" sz="1600" spc="-1" strike="noStrike">
                <a:latin typeface="Arial"/>
              </a:rPr>
              <a:t>Bildbeschreibung</a:t>
            </a:r>
            <a:endParaRPr b="0" lang="de-DE" sz="1600" spc="-1" strike="noStrike">
              <a:latin typeface="Arial"/>
            </a:endParaRPr>
          </a:p>
          <a:p>
            <a:r>
              <a:rPr b="0" lang="de-DE" sz="1600" spc="-1" strike="noStrike">
                <a:latin typeface="Arial"/>
              </a:rPr>
              <a:t>Oberer Bildrand: Begrenzung durch Text</a:t>
            </a:r>
            <a:endParaRPr b="0" lang="de-DE" sz="1600" spc="-1" strike="noStrike">
              <a:latin typeface="Arial"/>
            </a:endParaRPr>
          </a:p>
        </p:txBody>
      </p:sp>
      <p:sp>
        <p:nvSpPr>
          <p:cNvPr id="443" name="TextShape 3"/>
          <p:cNvSpPr txBox="1"/>
          <p:nvPr/>
        </p:nvSpPr>
        <p:spPr>
          <a:xfrm>
            <a:off x="360000" y="2520000"/>
            <a:ext cx="4176000" cy="3956400"/>
          </a:xfrm>
          <a:prstGeom prst="rect">
            <a:avLst/>
          </a:prstGeom>
          <a:noFill/>
          <a:ln>
            <a:noFill/>
          </a:ln>
        </p:spPr>
        <p:txBody>
          <a:bodyPr lIns="0" rIns="0" tIns="0" bIns="0">
            <a:noAutofit/>
          </a:bodyPr>
          <a:p>
            <a:endParaRPr b="0" lang="de-DE" sz="1600" spc="-1" strike="noStrike">
              <a:latin typeface="Arial"/>
            </a:endParaRPr>
          </a:p>
        </p:txBody>
      </p:sp>
      <p:sp>
        <p:nvSpPr>
          <p:cNvPr id="444" name="TextShape 4"/>
          <p:cNvSpPr txBox="1"/>
          <p:nvPr/>
        </p:nvSpPr>
        <p:spPr>
          <a:xfrm>
            <a:off x="4644000" y="2523600"/>
            <a:ext cx="4176000" cy="3956400"/>
          </a:xfrm>
          <a:prstGeom prst="rect">
            <a:avLst/>
          </a:prstGeom>
          <a:noFill/>
          <a:ln>
            <a:noFill/>
          </a:ln>
        </p:spPr>
        <p:txBody>
          <a:bodyPr lIns="0" rIns="0" tIns="0" bIns="0">
            <a:noAutofit/>
          </a:bodyPr>
          <a:p>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a:t>
            </a:r>
            <a:endParaRPr b="0" lang="de-DE" sz="3000" spc="-1" strike="noStrike">
              <a:latin typeface="Arial"/>
            </a:endParaRPr>
          </a:p>
        </p:txBody>
      </p:sp>
      <p:sp>
        <p:nvSpPr>
          <p:cNvPr id="446" name="TextShape 2"/>
          <p:cNvSpPr txBox="1"/>
          <p:nvPr/>
        </p:nvSpPr>
        <p:spPr>
          <a:xfrm>
            <a:off x="4752000" y="1800000"/>
            <a:ext cx="4140000" cy="4676400"/>
          </a:xfrm>
          <a:prstGeom prst="rect">
            <a:avLst/>
          </a:prstGeom>
          <a:noFill/>
          <a:ln>
            <a:noFill/>
          </a:ln>
        </p:spPr>
        <p:txBody>
          <a:bodyPr lIns="0" rIns="0" tIns="0" bIns="0">
            <a:noAutofit/>
          </a:bodyPr>
          <a:p>
            <a:endParaRPr b="0" lang="de-DE" sz="1600" spc="-1" strike="noStrike">
              <a:latin typeface="Arial"/>
            </a:endParaRPr>
          </a:p>
        </p:txBody>
      </p:sp>
      <p:sp>
        <p:nvSpPr>
          <p:cNvPr id="447" name="TextShape 3"/>
          <p:cNvSpPr txBox="1"/>
          <p:nvPr/>
        </p:nvSpPr>
        <p:spPr>
          <a:xfrm>
            <a:off x="360000" y="1764000"/>
            <a:ext cx="4140000" cy="4716000"/>
          </a:xfrm>
          <a:prstGeom prst="rect">
            <a:avLst/>
          </a:prstGeom>
          <a:noFill/>
          <a:ln>
            <a:noFill/>
          </a:ln>
        </p:spPr>
        <p:txBody>
          <a:bodyPr lIns="0" rIns="0" tIns="0" bIns="0">
            <a:noAutofit/>
          </a:bodyPr>
          <a:p>
            <a:r>
              <a:rPr b="1" lang="de-DE" sz="1600" spc="-1" strike="noStrike">
                <a:solidFill>
                  <a:srgbClr val="000000"/>
                </a:solidFill>
                <a:latin typeface="Arial"/>
              </a:rPr>
              <a:t>Überschrift 2</a:t>
            </a:r>
            <a:endParaRPr b="0" lang="de-DE" sz="1600" spc="-1" strike="noStrike">
              <a:latin typeface="Arial"/>
            </a:endParaRPr>
          </a:p>
          <a:p>
            <a:r>
              <a:rPr b="0" lang="de-DE" sz="1600" spc="-1" strike="noStrike">
                <a:solidFill>
                  <a:srgbClr val="000000"/>
                </a:solidFill>
                <a:latin typeface="Arial"/>
              </a:rPr>
              <a:t>Hier steht ein einleitender oder beschreibender Fließtext und nach Wunsch eine Aufzählung</a:t>
            </a:r>
            <a:endParaRPr b="0" lang="de-DE" sz="1600" spc="-1" strike="noStrike">
              <a:latin typeface="Arial"/>
            </a:endParaRPr>
          </a:p>
          <a:p>
            <a:endParaRPr b="0" lang="de-DE" sz="1600" spc="-1" strike="noStrike">
              <a:latin typeface="Arial"/>
            </a:endParaRPr>
          </a:p>
          <a:p>
            <a:r>
              <a:rPr b="0" lang="de-DE" sz="1600" spc="-1" strike="noStrike">
                <a:solidFill>
                  <a:srgbClr val="000000"/>
                </a:solidFill>
                <a:latin typeface="Arial"/>
                <a:ea typeface="Arial"/>
              </a:rPr>
              <a:t>Punkt 1</a:t>
            </a:r>
            <a:endParaRPr b="0" lang="de-DE" sz="1600" spc="-1" strike="noStrike">
              <a:latin typeface="Arial"/>
            </a:endParaRPr>
          </a:p>
          <a:p>
            <a:endParaRPr b="0" lang="de-DE" sz="1600" spc="-1" strike="noStrike">
              <a:latin typeface="Arial"/>
            </a:endParaRPr>
          </a:p>
          <a:p>
            <a:r>
              <a:rPr b="0" lang="de-DE" sz="1600" spc="-1" strike="noStrike">
                <a:solidFill>
                  <a:srgbClr val="000000"/>
                </a:solidFill>
                <a:latin typeface="Arial"/>
                <a:ea typeface="Arial"/>
              </a:rPr>
              <a:t>Punkt 2</a:t>
            </a:r>
            <a:endParaRPr b="0" lang="de-DE" sz="1600" spc="-1" strike="noStrike">
              <a:latin typeface="Arial"/>
            </a:endParaRPr>
          </a:p>
          <a:p>
            <a:endParaRPr b="0" lang="de-DE" sz="1600" spc="-1" strike="noStrike">
              <a:latin typeface="Arial"/>
            </a:endParaRPr>
          </a:p>
          <a:p>
            <a:r>
              <a:rPr b="0" lang="de-DE" sz="1600" spc="-1" strike="noStrike">
                <a:solidFill>
                  <a:srgbClr val="000000"/>
                </a:solidFill>
                <a:latin typeface="Arial"/>
                <a:ea typeface="Arial"/>
              </a:rPr>
              <a:t>Punkt 3</a:t>
            </a:r>
            <a:endParaRPr b="0" lang="de-DE" sz="1600" spc="-1" strike="noStrike">
              <a:latin typeface="Arial"/>
            </a:endParaRPr>
          </a:p>
          <a:p>
            <a:endParaRPr b="0" lang="de-DE" sz="1600" spc="-1" strike="noStrike">
              <a:latin typeface="Arial"/>
            </a:endParaRPr>
          </a:p>
          <a:p>
            <a:r>
              <a:rPr b="0" lang="de-DE" sz="1600" spc="-1" strike="noStrike">
                <a:solidFill>
                  <a:srgbClr val="000000"/>
                </a:solidFill>
                <a:latin typeface="Arial"/>
                <a:ea typeface="Arial"/>
              </a:rPr>
              <a:t>Punkt 4</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a:t>
            </a:r>
            <a:endParaRPr b="0" lang="de-DE" sz="3000" spc="-1" strike="noStrike">
              <a:latin typeface="Arial"/>
            </a:endParaRPr>
          </a:p>
        </p:txBody>
      </p:sp>
      <p:sp>
        <p:nvSpPr>
          <p:cNvPr id="449" name="TextShape 2"/>
          <p:cNvSpPr txBox="1"/>
          <p:nvPr/>
        </p:nvSpPr>
        <p:spPr>
          <a:xfrm>
            <a:off x="360000" y="1764000"/>
            <a:ext cx="8532000" cy="684000"/>
          </a:xfrm>
          <a:prstGeom prst="rect">
            <a:avLst/>
          </a:prstGeom>
          <a:noFill/>
          <a:ln>
            <a:noFill/>
          </a:ln>
        </p:spPr>
        <p:txBody>
          <a:bodyPr lIns="0" rIns="0" tIns="0" bIns="0">
            <a:noAutofit/>
          </a:bodyPr>
          <a:p>
            <a:r>
              <a:rPr b="0" lang="de-DE" sz="1600" spc="-1" strike="noStrike">
                <a:latin typeface="Arial"/>
              </a:rPr>
              <a:t>Bildbeschreibung</a:t>
            </a:r>
            <a:endParaRPr b="0" lang="de-DE" sz="1600" spc="-1" strike="noStrike">
              <a:latin typeface="Arial"/>
            </a:endParaRPr>
          </a:p>
          <a:p>
            <a:r>
              <a:rPr b="0" lang="de-DE" sz="1600" spc="-1" strike="noStrike">
                <a:latin typeface="Arial"/>
              </a:rPr>
              <a:t>Oberer Bildrand: Begrenzung durch Text</a:t>
            </a:r>
            <a:endParaRPr b="0" lang="de-DE" sz="1600" spc="-1" strike="noStrike">
              <a:latin typeface="Arial"/>
            </a:endParaRPr>
          </a:p>
        </p:txBody>
      </p:sp>
      <p:sp>
        <p:nvSpPr>
          <p:cNvPr id="450" name="TextShape 3"/>
          <p:cNvSpPr txBox="1"/>
          <p:nvPr/>
        </p:nvSpPr>
        <p:spPr>
          <a:xfrm>
            <a:off x="360000" y="2520000"/>
            <a:ext cx="8496000" cy="3956400"/>
          </a:xfrm>
          <a:prstGeom prst="rect">
            <a:avLst/>
          </a:prstGeom>
          <a:noFill/>
          <a:ln>
            <a:noFill/>
          </a:ln>
        </p:spPr>
        <p:txBody>
          <a:bodyPr lIns="0" rIns="0" tIns="0" bIns="0">
            <a:noAutofit/>
          </a:bodyPr>
          <a:p>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a:t>
            </a:r>
            <a:endParaRPr b="0" lang="de-DE" sz="3000" spc="-1" strike="noStrike">
              <a:latin typeface="Arial"/>
            </a:endParaRPr>
          </a:p>
        </p:txBody>
      </p:sp>
      <p:sp>
        <p:nvSpPr>
          <p:cNvPr id="452" name="TextShape 2"/>
          <p:cNvSpPr txBox="1"/>
          <p:nvPr/>
        </p:nvSpPr>
        <p:spPr>
          <a:xfrm>
            <a:off x="360000" y="1764000"/>
            <a:ext cx="8568000" cy="684000"/>
          </a:xfrm>
          <a:prstGeom prst="rect">
            <a:avLst/>
          </a:prstGeom>
          <a:noFill/>
          <a:ln>
            <a:noFill/>
          </a:ln>
        </p:spPr>
        <p:txBody>
          <a:bodyPr lIns="0" rIns="0" tIns="0" bIns="0">
            <a:noAutofit/>
          </a:bodyPr>
          <a:p>
            <a:r>
              <a:rPr b="0" lang="de-DE" sz="1600" spc="-1" strike="noStrike">
                <a:latin typeface="Arial"/>
              </a:rPr>
              <a:t>Bildbeschreibung</a:t>
            </a:r>
            <a:endParaRPr b="0" lang="de-DE" sz="1600" spc="-1" strike="noStrike">
              <a:latin typeface="Arial"/>
            </a:endParaRPr>
          </a:p>
          <a:p>
            <a:r>
              <a:rPr b="0" lang="de-DE" sz="1600" spc="-1" strike="noStrike">
                <a:latin typeface="Arial"/>
              </a:rPr>
              <a:t>Oberer Bildrand: Begrenzung durch Text</a:t>
            </a:r>
            <a:endParaRPr b="0" lang="de-DE" sz="1600" spc="-1" strike="noStrike">
              <a:latin typeface="Arial"/>
            </a:endParaRPr>
          </a:p>
        </p:txBody>
      </p:sp>
      <p:sp>
        <p:nvSpPr>
          <p:cNvPr id="453" name="TextShape 3"/>
          <p:cNvSpPr txBox="1"/>
          <p:nvPr/>
        </p:nvSpPr>
        <p:spPr>
          <a:xfrm>
            <a:off x="0" y="2520000"/>
            <a:ext cx="9144000" cy="3956400"/>
          </a:xfrm>
          <a:prstGeom prst="rect">
            <a:avLst/>
          </a:prstGeom>
          <a:noFill/>
          <a:ln>
            <a:noFill/>
          </a:ln>
        </p:spPr>
        <p:txBody>
          <a:bodyPr lIns="0" rIns="0" tIns="0" bIns="0">
            <a:noAutofit/>
          </a:bodyPr>
          <a:p>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4"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 formatfüllend – maximale Bildgröße</a:t>
            </a:r>
            <a:endParaRPr b="0" lang="de-DE" sz="3000" spc="-1" strike="noStrike">
              <a:latin typeface="Arial"/>
            </a:endParaRPr>
          </a:p>
        </p:txBody>
      </p:sp>
      <p:sp>
        <p:nvSpPr>
          <p:cNvPr id="455" name="TextShape 2"/>
          <p:cNvSpPr txBox="1"/>
          <p:nvPr/>
        </p:nvSpPr>
        <p:spPr>
          <a:xfrm>
            <a:off x="0" y="2664000"/>
            <a:ext cx="9144000" cy="4176000"/>
          </a:xfrm>
          <a:prstGeom prst="rect">
            <a:avLst/>
          </a:prstGeom>
          <a:noFill/>
          <a:ln>
            <a:noFill/>
          </a:ln>
        </p:spPr>
        <p:txBody>
          <a:bodyPr lIns="0" rIns="0" tIns="0" bIns="0">
            <a:noAutofit/>
          </a:bodyPr>
          <a:p>
            <a:endParaRPr b="0" lang="de-DE" sz="1600" spc="-1" strike="noStrike">
              <a:latin typeface="Arial"/>
            </a:endParaRPr>
          </a:p>
        </p:txBody>
      </p:sp>
      <p:sp>
        <p:nvSpPr>
          <p:cNvPr id="456" name="TextShape 3"/>
          <p:cNvSpPr txBox="1"/>
          <p:nvPr/>
        </p:nvSpPr>
        <p:spPr>
          <a:xfrm>
            <a:off x="288000" y="1728000"/>
            <a:ext cx="7128000" cy="603000"/>
          </a:xfrm>
          <a:prstGeom prst="rect">
            <a:avLst/>
          </a:prstGeom>
          <a:noFill/>
          <a:ln>
            <a:noFill/>
          </a:ln>
        </p:spPr>
        <p:txBody>
          <a:bodyPr lIns="90000" rIns="90000" tIns="45000" bIns="45000">
            <a:noAutofit/>
          </a:bodyPr>
          <a:p>
            <a:r>
              <a:rPr b="0" lang="de-DE" sz="1800" spc="-1" strike="noStrike">
                <a:latin typeface="Arial"/>
              </a:rPr>
              <a:t>Weißer bzw. transparenter Hintergrund</a:t>
            </a:r>
            <a:endParaRPr b="0" lang="de-DE" sz="1800" spc="-1" strike="noStrike">
              <a:latin typeface="Arial"/>
            </a:endParaRPr>
          </a:p>
          <a:p>
            <a:r>
              <a:rPr b="0" lang="de-DE" sz="1800" spc="-1" strike="noStrike">
                <a:latin typeface="Arial"/>
              </a:rPr>
              <a:t>Mit genug Freiraum anordnen</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 formatfüllend – maximale Bildgröße</a:t>
            </a:r>
            <a:endParaRPr b="0" lang="de-DE" sz="3000" spc="-1" strike="noStrike">
              <a:latin typeface="Arial"/>
            </a:endParaRPr>
          </a:p>
        </p:txBody>
      </p:sp>
      <p:sp>
        <p:nvSpPr>
          <p:cNvPr id="458" name="TextShape 2"/>
          <p:cNvSpPr txBox="1"/>
          <p:nvPr/>
        </p:nvSpPr>
        <p:spPr>
          <a:xfrm>
            <a:off x="0" y="2664000"/>
            <a:ext cx="9144000" cy="4176000"/>
          </a:xfrm>
          <a:prstGeom prst="rect">
            <a:avLst/>
          </a:prstGeom>
          <a:noFill/>
          <a:ln>
            <a:noFill/>
          </a:ln>
        </p:spPr>
        <p:txBody>
          <a:bodyPr lIns="0" rIns="0" tIns="0" bIns="0">
            <a:noAutofit/>
          </a:bodyPr>
          <a:p>
            <a:endParaRPr b="0" lang="de-DE" sz="1600" spc="-1" strike="noStrike">
              <a:latin typeface="Arial"/>
            </a:endParaRPr>
          </a:p>
        </p:txBody>
      </p:sp>
      <p:sp>
        <p:nvSpPr>
          <p:cNvPr id="459" name="TextShape 3"/>
          <p:cNvSpPr txBox="1"/>
          <p:nvPr/>
        </p:nvSpPr>
        <p:spPr>
          <a:xfrm>
            <a:off x="288000" y="1728000"/>
            <a:ext cx="7128000" cy="603000"/>
          </a:xfrm>
          <a:prstGeom prst="rect">
            <a:avLst/>
          </a:prstGeom>
          <a:noFill/>
          <a:ln>
            <a:noFill/>
          </a:ln>
        </p:spPr>
        <p:txBody>
          <a:bodyPr lIns="90000" rIns="90000" tIns="45000" bIns="45000">
            <a:noAutofit/>
          </a:bodyPr>
          <a:p>
            <a:r>
              <a:rPr b="0" lang="de-DE" sz="1800" spc="-1" strike="noStrike">
                <a:latin typeface="Arial"/>
              </a:rPr>
              <a:t>Weißer bzw. transparenter Hintergrund</a:t>
            </a:r>
            <a:endParaRPr b="0" lang="de-DE" sz="1800" spc="-1" strike="noStrike">
              <a:latin typeface="Arial"/>
            </a:endParaRPr>
          </a:p>
          <a:p>
            <a:r>
              <a:rPr b="0" lang="de-DE" sz="1800" spc="-1" strike="noStrike">
                <a:latin typeface="Arial"/>
              </a:rPr>
              <a:t>Mit genug Freiraum anordnen</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0"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Bilder formatfüllend – maximale Bildgröße</a:t>
            </a:r>
            <a:endParaRPr b="0" lang="de-DE" sz="3000" spc="-1" strike="noStrike">
              <a:latin typeface="Arial"/>
            </a:endParaRPr>
          </a:p>
        </p:txBody>
      </p:sp>
      <p:sp>
        <p:nvSpPr>
          <p:cNvPr id="461" name="TextShape 2"/>
          <p:cNvSpPr txBox="1"/>
          <p:nvPr/>
        </p:nvSpPr>
        <p:spPr>
          <a:xfrm>
            <a:off x="0" y="1800000"/>
            <a:ext cx="9144000" cy="5036400"/>
          </a:xfrm>
          <a:prstGeom prst="rect">
            <a:avLst/>
          </a:prstGeom>
          <a:noFill/>
          <a:ln>
            <a:noFill/>
          </a:ln>
        </p:spPr>
        <p:txBody>
          <a:bodyPr lIns="0" rIns="0" tIns="0" bIns="0">
            <a:noAutofit/>
          </a:bodyPr>
          <a:p>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Diagramme / nicht Format füllende Bilder</a:t>
            </a:r>
            <a:endParaRPr b="0" lang="de-DE" sz="3000" spc="-1" strike="noStrike">
              <a:latin typeface="Arial"/>
            </a:endParaRPr>
          </a:p>
        </p:txBody>
      </p:sp>
      <p:sp>
        <p:nvSpPr>
          <p:cNvPr id="463" name="TextShape 2"/>
          <p:cNvSpPr txBox="1"/>
          <p:nvPr/>
        </p:nvSpPr>
        <p:spPr>
          <a:xfrm>
            <a:off x="360000" y="1764000"/>
            <a:ext cx="8496000" cy="684000"/>
          </a:xfrm>
          <a:prstGeom prst="rect">
            <a:avLst/>
          </a:prstGeom>
          <a:noFill/>
          <a:ln>
            <a:noFill/>
          </a:ln>
        </p:spPr>
        <p:txBody>
          <a:bodyPr lIns="0" rIns="0" tIns="0" bIns="0">
            <a:noAutofit/>
          </a:bodyPr>
          <a:p>
            <a:r>
              <a:rPr b="0" lang="de-DE" sz="1600" spc="-1" strike="noStrike">
                <a:latin typeface="Arial"/>
              </a:rPr>
              <a:t>Alternativ mit formatfüllendem Hintergrund: 5 % schwarz</a:t>
            </a:r>
            <a:endParaRPr b="0" lang="de-DE" sz="1600" spc="-1" strike="noStrike">
              <a:latin typeface="Arial"/>
            </a:endParaRPr>
          </a:p>
          <a:p>
            <a:r>
              <a:rPr b="0" lang="de-DE" sz="1600" spc="-1" strike="noStrike">
                <a:latin typeface="Arial"/>
              </a:rPr>
              <a:t>Beschriftungen können zusätzlich neben den Bildern angebracht werden</a:t>
            </a:r>
            <a:endParaRPr b="0" lang="de-DE" sz="1600" spc="-1" strike="noStrike">
              <a:latin typeface="Arial"/>
            </a:endParaRPr>
          </a:p>
        </p:txBody>
      </p:sp>
      <p:sp>
        <p:nvSpPr>
          <p:cNvPr id="464" name="TextShape 3"/>
          <p:cNvSpPr txBox="1"/>
          <p:nvPr/>
        </p:nvSpPr>
        <p:spPr>
          <a:xfrm>
            <a:off x="4731840" y="2592000"/>
            <a:ext cx="4163400" cy="3884400"/>
          </a:xfrm>
          <a:prstGeom prst="rect">
            <a:avLst/>
          </a:prstGeom>
          <a:noFill/>
          <a:ln>
            <a:noFill/>
          </a:ln>
        </p:spPr>
        <p:txBody>
          <a:bodyPr lIns="0" rIns="0" tIns="0" bIns="0">
            <a:noAutofit/>
          </a:bodyPr>
          <a:p>
            <a:endParaRPr b="0" lang="de-DE" sz="1600" spc="-1" strike="noStrike">
              <a:latin typeface="Arial"/>
            </a:endParaRPr>
          </a:p>
        </p:txBody>
      </p:sp>
      <p:sp>
        <p:nvSpPr>
          <p:cNvPr id="465" name="TextShape 4"/>
          <p:cNvSpPr txBox="1"/>
          <p:nvPr/>
        </p:nvSpPr>
        <p:spPr>
          <a:xfrm>
            <a:off x="360000" y="2592000"/>
            <a:ext cx="4163400" cy="3884400"/>
          </a:xfrm>
          <a:prstGeom prst="rect">
            <a:avLst/>
          </a:prstGeom>
          <a:noFill/>
          <a:ln>
            <a:noFill/>
          </a:ln>
        </p:spPr>
        <p:txBody>
          <a:bodyPr lIns="0" rIns="0" tIns="0" bIns="0">
            <a:noAutofit/>
          </a:bodyPr>
          <a:p>
            <a:r>
              <a:rPr b="0" lang="de-DE" sz="1600" spc="-1" strike="noStrike">
                <a:latin typeface="Arial"/>
              </a:rPr>
              <a:t>Bilderklärung</a:t>
            </a:r>
            <a:endParaRPr b="0" lang="de-DE" sz="16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Tabelle – Beispiel 1</a:t>
            </a:r>
            <a:endParaRPr b="0" lang="de-DE" sz="3000" spc="-1" strike="noStrike">
              <a:latin typeface="Arial"/>
            </a:endParaRPr>
          </a:p>
        </p:txBody>
      </p:sp>
      <p:sp>
        <p:nvSpPr>
          <p:cNvPr id="467" name="TextShape 2"/>
          <p:cNvSpPr txBox="1"/>
          <p:nvPr/>
        </p:nvSpPr>
        <p:spPr>
          <a:xfrm>
            <a:off x="360000" y="1764000"/>
            <a:ext cx="8532000" cy="756000"/>
          </a:xfrm>
          <a:prstGeom prst="rect">
            <a:avLst/>
          </a:prstGeom>
          <a:noFill/>
          <a:ln>
            <a:noFill/>
          </a:ln>
        </p:spPr>
        <p:txBody>
          <a:bodyPr lIns="0" rIns="0" tIns="0" bIns="0">
            <a:noAutofit/>
          </a:bodyPr>
          <a:p>
            <a:r>
              <a:rPr b="0" lang="de-DE" sz="1600" spc="-1" strike="noStrike">
                <a:latin typeface="Arial"/>
              </a:rPr>
              <a:t>Tabelle ohne Farbe und kein Rand</a:t>
            </a:r>
            <a:endParaRPr b="0" lang="de-DE" sz="1600" spc="-1" strike="noStrike">
              <a:latin typeface="Arial"/>
            </a:endParaRPr>
          </a:p>
          <a:p>
            <a:r>
              <a:rPr b="0" lang="de-DE" sz="1600" spc="-1" strike="noStrike">
                <a:latin typeface="Arial"/>
              </a:rPr>
              <a:t>Innerer Seitenrand links 0 cm, oben z. B. 0,5 cm (für genug Zeilenabstand innerhalb)</a:t>
            </a:r>
            <a:endParaRPr b="0" lang="de-DE" sz="1600" spc="-1" strike="noStrike">
              <a:latin typeface="Arial"/>
            </a:endParaRPr>
          </a:p>
        </p:txBody>
      </p:sp>
      <p:graphicFrame>
        <p:nvGraphicFramePr>
          <p:cNvPr id="468" name="Table 3"/>
          <p:cNvGraphicFramePr/>
          <p:nvPr/>
        </p:nvGraphicFramePr>
        <p:xfrm>
          <a:off x="360000" y="2664000"/>
          <a:ext cx="8531640" cy="2271240"/>
        </p:xfrm>
        <a:graphic>
          <a:graphicData uri="http://schemas.openxmlformats.org/drawingml/2006/table">
            <a:tbl>
              <a:tblPr/>
              <a:tblGrid>
                <a:gridCol w="4266000"/>
                <a:gridCol w="4266000"/>
              </a:tblGrid>
              <a:tr h="486720">
                <a:tc>
                  <a:txBody>
                    <a:bodyPr lIns="0" rIns="0" tIns="180000" bIns="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Strecke</a:t>
                      </a:r>
                      <a:endParaRPr b="0" lang="de-DE" sz="1600" spc="-1" strike="noStrike">
                        <a:latin typeface="Arial"/>
                      </a:endParaRPr>
                    </a:p>
                  </a:txBody>
                  <a:tcPr>
                    <a:solidFill>
                      <a:srgbClr val="ffffff"/>
                    </a:solidFill>
                  </a:tcPr>
                </a:tc>
                <a:tc>
                  <a:txBody>
                    <a:bodyPr lIns="0" rIns="90000" tIns="180000" bIns="46800" anchor="b">
                      <a:noAutofit/>
                    </a:bodyPr>
                    <a:p>
                      <a:pPr>
                        <a:lnSpc>
                          <a:spcPct val="115000"/>
                        </a:lnSpc>
                      </a:pPr>
                      <a:r>
                        <a:rPr b="0" lang="de-DE" sz="1600" spc="-1" strike="noStrike">
                          <a:latin typeface="Arial"/>
                        </a:rPr>
                        <a:t>39 km/Tag (14.360 km/Jahr)</a:t>
                      </a:r>
                      <a:endParaRPr b="0" lang="de-DE" sz="1600" spc="-1" strike="noStrike">
                        <a:latin typeface="Arial"/>
                      </a:endParaRPr>
                    </a:p>
                  </a:txBody>
                  <a:tcPr marR="90000">
                    <a:solidFill>
                      <a:srgbClr val="ffffff"/>
                    </a:solidFill>
                  </a:tcPr>
                </a:tc>
              </a:tr>
              <a:tr h="486720">
                <a:tc>
                  <a:txBody>
                    <a:bodyPr lIns="0" rIns="90000" tIns="180000" bIns="4680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Geschwindigkeit</a:t>
                      </a:r>
                      <a:endParaRPr b="0" lang="de-DE" sz="1600" spc="-1" strike="noStrike">
                        <a:latin typeface="Arial"/>
                      </a:endParaRPr>
                    </a:p>
                  </a:txBody>
                  <a:tcPr marR="90000">
                    <a:solidFill>
                      <a:srgbClr val="ffffff"/>
                    </a:solidFill>
                  </a:tcPr>
                </a:tc>
                <a:tc>
                  <a:txBody>
                    <a:bodyPr lIns="0" rIns="90000" tIns="180000" bIns="46800" anchor="b">
                      <a:noAutofit/>
                    </a:bodyPr>
                    <a:p>
                      <a:pPr>
                        <a:lnSpc>
                          <a:spcPct val="115000"/>
                        </a:lnSpc>
                      </a:pPr>
                      <a:r>
                        <a:rPr b="0" lang="de-DE" sz="1600" spc="-1" strike="noStrike">
                          <a:latin typeface="Arial"/>
                        </a:rPr>
                        <a:t>25 km/h</a:t>
                      </a:r>
                      <a:endParaRPr b="0" lang="de-DE" sz="1600" spc="-1" strike="noStrike">
                        <a:latin typeface="Arial"/>
                      </a:endParaRPr>
                    </a:p>
                  </a:txBody>
                  <a:tcPr marR="90000">
                    <a:solidFill>
                      <a:srgbClr val="ffffff"/>
                    </a:solidFill>
                  </a:tcPr>
                </a:tc>
              </a:tr>
              <a:tr h="486720">
                <a:tc>
                  <a:txBody>
                    <a:bodyPr lIns="0" rIns="90000" tIns="180000" bIns="4680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Verfügbare Ladezeit</a:t>
                      </a:r>
                      <a:endParaRPr b="0" lang="de-DE" sz="1600" spc="-1" strike="noStrike">
                        <a:latin typeface="Arial"/>
                      </a:endParaRPr>
                    </a:p>
                  </a:txBody>
                  <a:tcPr marR="90000">
                    <a:solidFill>
                      <a:srgbClr val="ffffff"/>
                    </a:solidFill>
                  </a:tcPr>
                </a:tc>
                <a:tc>
                  <a:txBody>
                    <a:bodyPr lIns="0" rIns="90000" tIns="180000" bIns="46800" anchor="b">
                      <a:noAutofit/>
                    </a:bodyPr>
                    <a:p>
                      <a:pPr>
                        <a:lnSpc>
                          <a:spcPct val="115000"/>
                        </a:lnSpc>
                      </a:pPr>
                      <a:r>
                        <a:rPr b="0" lang="de-DE" sz="1600" spc="-1" strike="noStrike">
                          <a:latin typeface="Arial"/>
                        </a:rPr>
                        <a:t>22 h/Tag</a:t>
                      </a:r>
                      <a:endParaRPr b="0" lang="de-DE" sz="1600" spc="-1" strike="noStrike">
                        <a:latin typeface="Arial"/>
                      </a:endParaRPr>
                    </a:p>
                  </a:txBody>
                  <a:tcPr marR="90000">
                    <a:solidFill>
                      <a:srgbClr val="ffffff"/>
                    </a:solidFill>
                  </a:tcPr>
                </a:tc>
              </a:tr>
              <a:tr h="486720">
                <a:tc>
                  <a:txBody>
                    <a:bodyPr lIns="0" rIns="90000" tIns="180000" bIns="46800" anchor="b">
                      <a:noAutofit/>
                    </a:bodyPr>
                    <a:p>
                      <a:pPr>
                        <a:lnSpc>
                          <a:spcPct val="115000"/>
                        </a:lnSpc>
                      </a:pPr>
                      <a:r>
                        <a:rPr b="0" lang="de-DE" sz="1600" spc="-1" strike="noStrike">
                          <a:latin typeface="Arial"/>
                        </a:rPr>
                        <a:t>Kosten</a:t>
                      </a:r>
                      <a:endParaRPr b="0" lang="de-DE" sz="1600" spc="-1" strike="noStrike">
                        <a:latin typeface="Arial"/>
                      </a:endParaRPr>
                    </a:p>
                  </a:txBody>
                  <a:tcPr marR="90000">
                    <a:solidFill>
                      <a:srgbClr val="ffffff"/>
                    </a:solidFill>
                  </a:tcPr>
                </a:tc>
                <a:tc>
                  <a:txBody>
                    <a:bodyPr lIns="0" rIns="90000" tIns="180000" bIns="46800" anchor="b">
                      <a:noAutofit/>
                    </a:bodyPr>
                    <a:p>
                      <a:pPr>
                        <a:lnSpc>
                          <a:spcPct val="115000"/>
                        </a:lnSpc>
                      </a:pPr>
                      <a:r>
                        <a:rPr b="0" lang="de-DE" sz="1600" spc="-1" strike="noStrike">
                          <a:latin typeface="Arial"/>
                        </a:rPr>
                        <a:t>Kleinwagen mit Verbrennungsmotor</a:t>
                      </a:r>
                      <a:endParaRPr b="0" lang="de-DE" sz="1600" spc="-1" strike="noStrike">
                        <a:latin typeface="Arial"/>
                      </a:endParaRPr>
                    </a:p>
                  </a:txBody>
                  <a:tcPr marR="90000">
                    <a:solidFill>
                      <a:srgbClr val="ffffff"/>
                    </a:solidFill>
                  </a:tcPr>
                </a:tc>
              </a:tr>
              <a:tr h="486720">
                <a:tc>
                  <a:txBody>
                    <a:bodyPr lIns="0" rIns="90000" tIns="180000" bIns="46800" anchor="b">
                      <a:noAutofit/>
                    </a:bodyPr>
                    <a:p>
                      <a:pPr>
                        <a:lnSpc>
                          <a:spcPct val="115000"/>
                        </a:lnSpc>
                      </a:pPr>
                      <a:r>
                        <a:rPr b="0" lang="de-DE" sz="1600" spc="-1" strike="noStrike">
                          <a:latin typeface="Arial"/>
                        </a:rPr>
                        <a:t>Einsatzgebiet</a:t>
                      </a:r>
                      <a:endParaRPr b="0" lang="de-DE" sz="1600" spc="-1" strike="noStrike">
                        <a:latin typeface="Arial"/>
                      </a:endParaRPr>
                    </a:p>
                  </a:txBody>
                  <a:tcPr marR="90000">
                    <a:solidFill>
                      <a:srgbClr val="ffffff"/>
                    </a:solidFill>
                  </a:tcPr>
                </a:tc>
                <a:tc>
                  <a:txBody>
                    <a:bodyPr lIns="0" rIns="90000" tIns="180000" bIns="46800" anchor="b">
                      <a:noAutofit/>
                    </a:bodyPr>
                    <a:p>
                      <a:pPr>
                        <a:lnSpc>
                          <a:spcPct val="115000"/>
                        </a:lnSpc>
                      </a:pPr>
                      <a:r>
                        <a:rPr b="0" lang="de-DE" sz="1600" spc="-1" strike="noStrike">
                          <a:latin typeface="Arial"/>
                        </a:rPr>
                        <a:t>Stadt und Umland</a:t>
                      </a:r>
                      <a:endParaRPr b="0" lang="de-DE" sz="1600" spc="-1" strike="noStrike">
                        <a:latin typeface="Arial"/>
                      </a:endParaRPr>
                    </a:p>
                  </a:txBody>
                  <a:tcPr marR="90000">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 descr=""/>
          <p:cNvPicPr/>
          <p:nvPr/>
        </p:nvPicPr>
        <p:blipFill>
          <a:blip r:embed="rId1">
            <a:alphaModFix amt="40000"/>
          </a:blip>
          <a:srcRect l="0" t="0" r="17857" b="0"/>
          <a:stretch/>
        </p:blipFill>
        <p:spPr>
          <a:xfrm>
            <a:off x="3233160" y="657720"/>
            <a:ext cx="5615640" cy="5907960"/>
          </a:xfrm>
          <a:prstGeom prst="rect">
            <a:avLst/>
          </a:prstGeom>
          <a:ln>
            <a:noFill/>
          </a:ln>
        </p:spPr>
      </p:pic>
      <p:sp>
        <p:nvSpPr>
          <p:cNvPr id="347"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Overview</a:t>
            </a:r>
            <a:endParaRPr b="0" lang="de-DE" sz="3000" spc="-1" strike="noStrike">
              <a:latin typeface="Arial"/>
            </a:endParaRPr>
          </a:p>
        </p:txBody>
      </p:sp>
      <p:sp>
        <p:nvSpPr>
          <p:cNvPr id="348" name="TextShape 2"/>
          <p:cNvSpPr txBox="1"/>
          <p:nvPr/>
        </p:nvSpPr>
        <p:spPr>
          <a:xfrm>
            <a:off x="320400" y="2016000"/>
            <a:ext cx="3927600" cy="3456000"/>
          </a:xfrm>
          <a:prstGeom prst="rect">
            <a:avLst/>
          </a:prstGeom>
          <a:noFill/>
          <a:ln>
            <a:noFill/>
          </a:ln>
        </p:spPr>
        <p:txBody>
          <a:bodyPr lIns="0" rIns="0" tIns="0" bIns="0">
            <a:noAutofit/>
          </a:bodyPr>
          <a:p>
            <a:pPr marL="216000" indent="-216000">
              <a:buClr>
                <a:srgbClr val="000000"/>
              </a:buClr>
              <a:buFont typeface="StarSymbol"/>
              <a:buAutoNum type="arabicParenR"/>
            </a:pPr>
            <a:r>
              <a:rPr b="0" lang="de-DE" sz="2000" spc="-1" strike="noStrike">
                <a:latin typeface="Arial"/>
              </a:rPr>
              <a:t> </a:t>
            </a:r>
            <a:r>
              <a:rPr b="0" lang="de-DE" sz="2000" spc="-1" strike="noStrike">
                <a:latin typeface="Arial"/>
              </a:rPr>
              <a:t>Introduction</a:t>
            </a:r>
            <a:endParaRPr b="0" lang="de-DE" sz="2000" spc="-1" strike="noStrike">
              <a:latin typeface="Arial"/>
            </a:endParaRPr>
          </a:p>
          <a:p>
            <a:pPr lvl="1" marL="504000" indent="-216000">
              <a:buClr>
                <a:srgbClr val="000000"/>
              </a:buClr>
              <a:buSzPct val="45000"/>
              <a:buFont typeface="Symbol" charset="2"/>
              <a:buChar char=""/>
            </a:pPr>
            <a:r>
              <a:rPr b="0" lang="de-DE" sz="1600" spc="-1" strike="noStrike">
                <a:latin typeface="Arial"/>
              </a:rPr>
              <a:t>Trajectory Definition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Trajectory Simplification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Persistence Algorithm</a:t>
            </a:r>
            <a:endParaRPr b="0" lang="de-DE" sz="1600" spc="-1" strike="noStrike">
              <a:latin typeface="Arial"/>
            </a:endParaRPr>
          </a:p>
          <a:p>
            <a:pPr marL="216000" indent="-216000">
              <a:buClr>
                <a:srgbClr val="000000"/>
              </a:buClr>
              <a:buFont typeface="StarSymbol"/>
              <a:buAutoNum type="arabicParenR"/>
            </a:pPr>
            <a:r>
              <a:rPr b="0" lang="de-DE" sz="2000" spc="-1" strike="noStrike">
                <a:latin typeface="Arial"/>
              </a:rPr>
              <a:t> </a:t>
            </a:r>
            <a:r>
              <a:rPr b="0" lang="de-DE" sz="2000" spc="-1" strike="noStrike">
                <a:latin typeface="Arial"/>
              </a:rPr>
              <a:t>Improvements</a:t>
            </a:r>
            <a:endParaRPr b="0" lang="de-DE" sz="2000" spc="-1" strike="noStrike">
              <a:latin typeface="Arial"/>
            </a:endParaRPr>
          </a:p>
          <a:p>
            <a:pPr lvl="1" marL="504000" indent="-216000">
              <a:buClr>
                <a:srgbClr val="000000"/>
              </a:buClr>
              <a:buSzPct val="45000"/>
              <a:buFont typeface="Symbol" charset="2"/>
              <a:buChar char=""/>
            </a:pPr>
            <a:r>
              <a:rPr b="0" lang="de-DE" sz="1600" spc="-1" strike="noStrike">
                <a:latin typeface="Arial"/>
              </a:rPr>
              <a:t>Multi Resolution Simplification</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Segment Distance Simplification</a:t>
            </a:r>
            <a:endParaRPr b="0" lang="de-DE" sz="1600" spc="-1" strike="noStrike">
              <a:latin typeface="Arial"/>
            </a:endParaRPr>
          </a:p>
          <a:p>
            <a:pPr marL="216000" indent="-216000">
              <a:buClr>
                <a:srgbClr val="000000"/>
              </a:buClr>
              <a:buFont typeface="StarSymbol"/>
              <a:buAutoNum type="arabicParenR"/>
            </a:pPr>
            <a:r>
              <a:rPr b="0" lang="de-DE" sz="2000" spc="-1" strike="noStrike">
                <a:latin typeface="Arial"/>
              </a:rPr>
              <a:t> </a:t>
            </a:r>
            <a:r>
              <a:rPr b="0" lang="de-DE" sz="2000" spc="-1" strike="noStrike">
                <a:latin typeface="Arial"/>
              </a:rPr>
              <a:t>Evalutation</a:t>
            </a:r>
            <a:endParaRPr b="0" lang="de-DE" sz="2000" spc="-1" strike="noStrike">
              <a:latin typeface="Arial"/>
            </a:endParaRPr>
          </a:p>
          <a:p>
            <a:pPr lvl="1" marL="504000" indent="-216000">
              <a:buClr>
                <a:srgbClr val="000000"/>
              </a:buClr>
              <a:buSzPct val="45000"/>
              <a:buFont typeface="Symbol" charset="2"/>
              <a:buChar char=""/>
            </a:pPr>
            <a:r>
              <a:rPr b="0" lang="de-DE" sz="1600" spc="-1" strike="noStrike">
                <a:latin typeface="Arial"/>
              </a:rPr>
              <a:t>Datasets</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Frechet Distance</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Performance</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Results</a:t>
            </a:r>
            <a:endParaRPr b="0" lang="de-DE" sz="1600" spc="-1" strike="noStrike">
              <a:latin typeface="Arial"/>
            </a:endParaRPr>
          </a:p>
          <a:p>
            <a:pPr marL="216000" indent="-216000">
              <a:buClr>
                <a:srgbClr val="000000"/>
              </a:buClr>
              <a:buFont typeface="StarSymbol"/>
              <a:buAutoNum type="arabicParenR"/>
            </a:pPr>
            <a:r>
              <a:rPr b="0" lang="de-DE" sz="2000" spc="-1" strike="noStrike">
                <a:latin typeface="Arial"/>
              </a:rPr>
              <a:t> </a:t>
            </a:r>
            <a:r>
              <a:rPr b="0" lang="de-DE" sz="2000" spc="-1" strike="noStrike">
                <a:latin typeface="Arial"/>
              </a:rPr>
              <a:t>Conclusion</a:t>
            </a:r>
            <a:endParaRPr b="0" lang="de-DE" sz="2000" spc="-1" strike="noStrike">
              <a:latin typeface="Arial"/>
            </a:endParaRPr>
          </a:p>
          <a:p>
            <a:pPr marL="216000" indent="-216000">
              <a:buClr>
                <a:srgbClr val="000000"/>
              </a:buClr>
              <a:buFont typeface="StarSymbol"/>
              <a:buAutoNum type="arabicParenR"/>
            </a:pPr>
            <a:endParaRPr b="0" lang="de-DE" sz="2000" spc="-1" strike="noStrike">
              <a:latin typeface="Arial"/>
            </a:endParaRPr>
          </a:p>
          <a:p>
            <a:pPr marL="216000" indent="-216000" algn="r">
              <a:buClr>
                <a:srgbClr val="000000"/>
              </a:buClr>
              <a:buFont typeface="StarSymbol"/>
              <a:buAutoNum type="arabicParenR"/>
            </a:pPr>
            <a:endParaRPr b="0" lang="de-DE" sz="2000" spc="-1" strike="noStrike">
              <a:latin typeface="Arial"/>
            </a:endParaRPr>
          </a:p>
        </p:txBody>
      </p:sp>
      <p:sp>
        <p:nvSpPr>
          <p:cNvPr id="349" name="TextShape 3"/>
          <p:cNvSpPr txBox="1"/>
          <p:nvPr/>
        </p:nvSpPr>
        <p:spPr>
          <a:xfrm>
            <a:off x="3816000" y="6048000"/>
            <a:ext cx="4536000" cy="316080"/>
          </a:xfrm>
          <a:prstGeom prst="rect">
            <a:avLst/>
          </a:prstGeom>
          <a:solidFill>
            <a:srgbClr val="ffffff">
              <a:alpha val="80000"/>
            </a:srgbClr>
          </a:solidFill>
          <a:ln>
            <a:noFill/>
          </a:ln>
        </p:spPr>
        <p:txBody>
          <a:bodyPr lIns="90000" rIns="90000" tIns="45000" bIns="45000">
            <a:noAutofit/>
          </a:bodyPr>
          <a:p>
            <a:pPr algn="r">
              <a:lnSpc>
                <a:spcPct val="100000"/>
              </a:lnSpc>
            </a:pPr>
            <a:r>
              <a:rPr b="0" lang="de-DE" sz="1600" spc="-1" strike="noStrike">
                <a:solidFill>
                  <a:srgbClr val="000000"/>
                </a:solidFill>
                <a:latin typeface="Arial"/>
              </a:rPr>
              <a:t>Plot of the San Francisco Dataset [6]</a:t>
            </a:r>
            <a:endParaRPr b="0" lang="de-DE" sz="1600" spc="-1" strike="noStrike">
              <a:solidFill>
                <a:srgbClr val="000000"/>
              </a:solidFill>
              <a:highlight>
                <a:srgbClr val="ffffff"/>
              </a:highlight>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Tabelle – Beispiel 2</a:t>
            </a:r>
            <a:endParaRPr b="0" lang="de-DE" sz="3000" spc="-1" strike="noStrike">
              <a:latin typeface="Arial"/>
            </a:endParaRPr>
          </a:p>
        </p:txBody>
      </p:sp>
      <p:sp>
        <p:nvSpPr>
          <p:cNvPr id="470" name="TextShape 2"/>
          <p:cNvSpPr txBox="1"/>
          <p:nvPr/>
        </p:nvSpPr>
        <p:spPr>
          <a:xfrm>
            <a:off x="360000" y="1764000"/>
            <a:ext cx="8532000" cy="756000"/>
          </a:xfrm>
          <a:prstGeom prst="rect">
            <a:avLst/>
          </a:prstGeom>
          <a:noFill/>
          <a:ln>
            <a:noFill/>
          </a:ln>
        </p:spPr>
        <p:txBody>
          <a:bodyPr lIns="0" rIns="0" tIns="0" bIns="0">
            <a:noAutofit/>
          </a:bodyPr>
          <a:p>
            <a:r>
              <a:rPr b="0" lang="de-DE" sz="1600" spc="-1" strike="noStrike">
                <a:latin typeface="Arial"/>
              </a:rPr>
              <a:t>Tabelle mit schwarzem Rand</a:t>
            </a:r>
            <a:endParaRPr b="0" lang="de-DE" sz="1600" spc="-1" strike="noStrike">
              <a:latin typeface="Arial"/>
            </a:endParaRPr>
          </a:p>
          <a:p>
            <a:r>
              <a:rPr b="0" lang="de-DE" sz="1600" spc="-1" strike="noStrike">
                <a:latin typeface="Arial"/>
              </a:rPr>
              <a:t>Innerer Seitenrand links 0,15 cm, oben z. B. 0,5 cm (für genug Zeilenabstand innerhalb)</a:t>
            </a:r>
            <a:endParaRPr b="0" lang="de-DE" sz="1600" spc="-1" strike="noStrike">
              <a:latin typeface="Arial"/>
            </a:endParaRPr>
          </a:p>
        </p:txBody>
      </p:sp>
      <p:graphicFrame>
        <p:nvGraphicFramePr>
          <p:cNvPr id="471" name="Table 3"/>
          <p:cNvGraphicFramePr/>
          <p:nvPr/>
        </p:nvGraphicFramePr>
        <p:xfrm>
          <a:off x="360000" y="2664000"/>
          <a:ext cx="8531640" cy="2271240"/>
        </p:xfrm>
        <a:graphic>
          <a:graphicData uri="http://schemas.openxmlformats.org/drawingml/2006/table">
            <a:tbl>
              <a:tblPr/>
              <a:tblGrid>
                <a:gridCol w="4266000"/>
                <a:gridCol w="4266000"/>
              </a:tblGrid>
              <a:tr h="486720">
                <a:tc>
                  <a:txBody>
                    <a:bodyPr lIns="54000" rIns="0" tIns="180000" bIns="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Strecke</a:t>
                      </a:r>
                      <a:endParaRPr b="0" lang="de-DE" sz="1600" spc="-1" strike="noStrike">
                        <a:latin typeface="Arial"/>
                      </a:endParaRPr>
                    </a:p>
                  </a:txBody>
                  <a:tcPr marL="54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c>
                  <a:txBody>
                    <a:bodyPr lIns="54000" rIns="90000" tIns="180000" bIns="46800" anchor="b">
                      <a:noAutofit/>
                    </a:bodyPr>
                    <a:p>
                      <a:pPr>
                        <a:lnSpc>
                          <a:spcPct val="115000"/>
                        </a:lnSpc>
                      </a:pPr>
                      <a:r>
                        <a:rPr b="0" lang="de-DE" sz="1600" spc="-1" strike="noStrike">
                          <a:latin typeface="Arial"/>
                        </a:rPr>
                        <a:t>39 km/Tag (14.360 km/Jahr)</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r>
              <a:tr h="486720">
                <a:tc>
                  <a:txBody>
                    <a:bodyPr lIns="54000" rIns="90000" tIns="180000" bIns="4680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Geschwindigkeit</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c>
                  <a:txBody>
                    <a:bodyPr lIns="54000" rIns="90000" tIns="180000" bIns="46800" anchor="b">
                      <a:noAutofit/>
                    </a:bodyPr>
                    <a:p>
                      <a:pPr>
                        <a:lnSpc>
                          <a:spcPct val="115000"/>
                        </a:lnSpc>
                      </a:pPr>
                      <a:r>
                        <a:rPr b="0" lang="de-DE" sz="1600" spc="-1" strike="noStrike">
                          <a:latin typeface="Arial"/>
                        </a:rPr>
                        <a:t>25 km/h</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r>
              <a:tr h="486720">
                <a:tc>
                  <a:txBody>
                    <a:bodyPr lIns="54000" rIns="90000" tIns="180000" bIns="46800" anchor="b">
                      <a:noAutofit/>
                    </a:bodyPr>
                    <a:p>
                      <a:pPr>
                        <a:lnSpc>
                          <a:spcPct val="115000"/>
                        </a:lnSpc>
                      </a:pPr>
                      <a:r>
                        <a:rPr b="0" lang="de-DE" sz="1600" spc="-1" strike="noStrike">
                          <a:solidFill>
                            <a:srgbClr val="000000"/>
                          </a:solidFill>
                          <a:latin typeface="Arial"/>
                        </a:rPr>
                        <a:t>Ø –</a:t>
                      </a:r>
                      <a:r>
                        <a:rPr b="0" lang="de-DE" sz="1600" spc="-1" strike="noStrike">
                          <a:solidFill>
                            <a:srgbClr val="000000"/>
                          </a:solidFill>
                          <a:latin typeface="Arial"/>
                          <a:ea typeface="Arial"/>
                        </a:rPr>
                        <a:t> Verfügbare Ladezeit</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c>
                  <a:txBody>
                    <a:bodyPr lIns="54000" rIns="90000" tIns="180000" bIns="46800" anchor="b">
                      <a:noAutofit/>
                    </a:bodyPr>
                    <a:p>
                      <a:pPr>
                        <a:lnSpc>
                          <a:spcPct val="115000"/>
                        </a:lnSpc>
                      </a:pPr>
                      <a:r>
                        <a:rPr b="0" lang="de-DE" sz="1600" spc="-1" strike="noStrike">
                          <a:latin typeface="Arial"/>
                        </a:rPr>
                        <a:t>22 h/Tag</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r>
              <a:tr h="486720">
                <a:tc>
                  <a:txBody>
                    <a:bodyPr lIns="54000" rIns="90000" tIns="180000" bIns="46800" anchor="b">
                      <a:noAutofit/>
                    </a:bodyPr>
                    <a:p>
                      <a:pPr>
                        <a:lnSpc>
                          <a:spcPct val="115000"/>
                        </a:lnSpc>
                      </a:pPr>
                      <a:r>
                        <a:rPr b="0" lang="de-DE" sz="1600" spc="-1" strike="noStrike">
                          <a:latin typeface="Arial"/>
                        </a:rPr>
                        <a:t>Kosten</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c>
                  <a:txBody>
                    <a:bodyPr lIns="54000" rIns="90000" tIns="180000" bIns="46800" anchor="b">
                      <a:noAutofit/>
                    </a:bodyPr>
                    <a:p>
                      <a:pPr>
                        <a:lnSpc>
                          <a:spcPct val="115000"/>
                        </a:lnSpc>
                      </a:pPr>
                      <a:r>
                        <a:rPr b="0" lang="de-DE" sz="1600" spc="-1" strike="noStrike">
                          <a:latin typeface="Arial"/>
                        </a:rPr>
                        <a:t>Kleinwagen mit Verbrennungsmotor</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r>
              <a:tr h="486720">
                <a:tc>
                  <a:txBody>
                    <a:bodyPr lIns="54000" rIns="90000" tIns="180000" bIns="46800" anchor="b">
                      <a:noAutofit/>
                    </a:bodyPr>
                    <a:p>
                      <a:pPr>
                        <a:lnSpc>
                          <a:spcPct val="115000"/>
                        </a:lnSpc>
                      </a:pPr>
                      <a:r>
                        <a:rPr b="0" lang="de-DE" sz="1600" spc="-1" strike="noStrike">
                          <a:latin typeface="Arial"/>
                        </a:rPr>
                        <a:t>Einsatzgebiet</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c>
                  <a:txBody>
                    <a:bodyPr lIns="54000" rIns="90000" tIns="180000" bIns="46800" anchor="b">
                      <a:noAutofit/>
                    </a:bodyPr>
                    <a:p>
                      <a:pPr>
                        <a:lnSpc>
                          <a:spcPct val="115000"/>
                        </a:lnSpc>
                      </a:pPr>
                      <a:r>
                        <a:rPr b="0" lang="de-DE" sz="1600" spc="-1" strike="noStrike">
                          <a:latin typeface="Arial"/>
                        </a:rPr>
                        <a:t>Stadt und Umland</a:t>
                      </a:r>
                      <a:endParaRPr b="0" lang="de-DE" sz="1600" spc="-1" strike="noStrike">
                        <a:latin typeface="Arial"/>
                      </a:endParaRPr>
                    </a:p>
                  </a:txBody>
                  <a:tcPr marL="54000" marR="90000">
                    <a:lnL w="720">
                      <a:solidFill>
                        <a:srgbClr val="000000"/>
                      </a:solidFill>
                    </a:lnL>
                    <a:lnR w="720">
                      <a:solidFill>
                        <a:srgbClr val="000000"/>
                      </a:solidFill>
                    </a:lnR>
                    <a:lnT w="720">
                      <a:solidFill>
                        <a:srgbClr val="000000"/>
                      </a:solidFill>
                    </a:lnT>
                    <a:lnB w="720">
                      <a:solidFill>
                        <a:srgbClr val="000000"/>
                      </a:solidFill>
                    </a:lnB>
                    <a:solidFill>
                      <a:srgbClr val="ffffff"/>
                    </a:solidFill>
                  </a:tcPr>
                </a:tc>
              </a:tr>
            </a:tbl>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Diagramme – Beispiel 1</a:t>
            </a:r>
            <a:endParaRPr b="0" lang="de-DE" sz="3000" spc="-1" strike="noStrike">
              <a:latin typeface="Arial"/>
            </a:endParaRPr>
          </a:p>
        </p:txBody>
      </p:sp>
      <p:sp>
        <p:nvSpPr>
          <p:cNvPr id="473" name="TextShape 2"/>
          <p:cNvSpPr txBox="1"/>
          <p:nvPr/>
        </p:nvSpPr>
        <p:spPr>
          <a:xfrm>
            <a:off x="360000" y="1764000"/>
            <a:ext cx="8532000" cy="756000"/>
          </a:xfrm>
          <a:prstGeom prst="rect">
            <a:avLst/>
          </a:prstGeom>
          <a:noFill/>
          <a:ln>
            <a:noFill/>
          </a:ln>
        </p:spPr>
        <p:txBody>
          <a:bodyPr lIns="0" rIns="0" tIns="0" bIns="0">
            <a:noAutofit/>
          </a:bodyPr>
          <a:p>
            <a:r>
              <a:rPr b="0" lang="de-DE" sz="1600" spc="-1" strike="noStrike">
                <a:latin typeface="Arial"/>
              </a:rPr>
              <a:t>Nach Möglichkeit linksbündig bleiben</a:t>
            </a:r>
            <a:endParaRPr b="0" lang="de-DE" sz="1600" spc="-1" strike="noStrike">
              <a:latin typeface="Arial"/>
            </a:endParaRPr>
          </a:p>
          <a:p>
            <a:r>
              <a:rPr b="0" lang="de-DE" sz="1600" spc="-1" strike="noStrike">
                <a:latin typeface="Arial"/>
              </a:rPr>
              <a:t>Unnötige Striche und Balken vermeiden</a:t>
            </a:r>
            <a:endParaRPr b="0" lang="de-DE" sz="1600" spc="-1" strike="noStrike">
              <a:latin typeface="Arial"/>
            </a:endParaRPr>
          </a:p>
        </p:txBody>
      </p:sp>
      <p:graphicFrame>
        <p:nvGraphicFramePr>
          <p:cNvPr id="474" name=""/>
          <p:cNvGraphicFramePr/>
          <p:nvPr/>
        </p:nvGraphicFramePr>
        <p:xfrm>
          <a:off x="360000" y="2232360"/>
          <a:ext cx="8532000" cy="424620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extShape 1"/>
          <p:cNvSpPr txBox="1"/>
          <p:nvPr/>
        </p:nvSpPr>
        <p:spPr>
          <a:xfrm>
            <a:off x="320400" y="1191240"/>
            <a:ext cx="8532000" cy="425520"/>
          </a:xfrm>
          <a:prstGeom prst="rect">
            <a:avLst/>
          </a:prstGeom>
          <a:noFill/>
          <a:ln>
            <a:noFill/>
          </a:ln>
        </p:spPr>
        <p:txBody>
          <a:bodyPr lIns="0" rIns="0" tIns="0" bIns="0" anchor="ctr">
            <a:noAutofit/>
          </a:bodyPr>
          <a:p>
            <a:r>
              <a:rPr b="0" lang="de-DE" sz="3000" spc="-1" strike="noStrike">
                <a:latin typeface="Arial"/>
              </a:rPr>
              <a:t>Diagramme – Beispiel 2</a:t>
            </a:r>
            <a:endParaRPr b="0" lang="de-DE" sz="3000" spc="-1" strike="noStrike">
              <a:latin typeface="Arial"/>
            </a:endParaRPr>
          </a:p>
        </p:txBody>
      </p:sp>
      <p:graphicFrame>
        <p:nvGraphicFramePr>
          <p:cNvPr id="476" name=""/>
          <p:cNvGraphicFramePr/>
          <p:nvPr/>
        </p:nvGraphicFramePr>
        <p:xfrm>
          <a:off x="360000" y="1764000"/>
          <a:ext cx="8532000" cy="4716000"/>
        </p:xfrm>
        <a:graphic>
          <a:graphicData uri="http://schemas.openxmlformats.org/drawingml/2006/chart">
            <c:chart xmlns:c="http://schemas.openxmlformats.org/drawingml/2006/chart" xmlns:r="http://schemas.openxmlformats.org/officeDocument/2006/relationships" r:id="rId1"/>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0" name="" descr=""/>
          <p:cNvPicPr/>
          <p:nvPr/>
        </p:nvPicPr>
        <p:blipFill>
          <a:blip r:embed="rId1">
            <a:alphaModFix amt="40000"/>
          </a:blip>
          <a:srcRect l="0" t="0" r="51176" b="0"/>
          <a:stretch/>
        </p:blipFill>
        <p:spPr>
          <a:xfrm>
            <a:off x="5303520" y="1584000"/>
            <a:ext cx="3408480" cy="2448000"/>
          </a:xfrm>
          <a:prstGeom prst="rect">
            <a:avLst/>
          </a:prstGeom>
          <a:ln>
            <a:noFill/>
          </a:ln>
        </p:spPr>
      </p:pic>
      <p:sp>
        <p:nvSpPr>
          <p:cNvPr id="351"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Introduction</a:t>
            </a:r>
            <a:endParaRPr b="0" lang="de-DE" sz="3000" spc="-1" strike="noStrike">
              <a:latin typeface="Arial"/>
            </a:endParaRPr>
          </a:p>
        </p:txBody>
      </p:sp>
      <p:sp>
        <p:nvSpPr>
          <p:cNvPr id="352" name="TextShape 2"/>
          <p:cNvSpPr txBox="1"/>
          <p:nvPr/>
        </p:nvSpPr>
        <p:spPr>
          <a:xfrm>
            <a:off x="320400" y="2016000"/>
            <a:ext cx="4863600" cy="4050000"/>
          </a:xfrm>
          <a:prstGeom prst="rect">
            <a:avLst/>
          </a:prstGeom>
          <a:noFill/>
          <a:ln>
            <a:noFill/>
          </a:ln>
        </p:spPr>
        <p:txBody>
          <a:bodyPr lIns="0" rIns="0" tIns="0" bIns="0">
            <a:noAutofit/>
          </a:bodyPr>
          <a:p>
            <a:pPr marL="216000" indent="-216000">
              <a:buClr>
                <a:srgbClr val="000000"/>
              </a:buClr>
              <a:buSzPct val="45000"/>
              <a:buFont typeface="Wingdings" charset="2"/>
              <a:buChar char=""/>
            </a:pPr>
            <a:r>
              <a:rPr b="0" lang="de-DE" sz="2000" spc="-1" strike="noStrike">
                <a:latin typeface="Arial"/>
              </a:rPr>
              <a:t>Trajectory definition </a:t>
            </a:r>
            <a:endParaRPr b="0" lang="de-DE" sz="2000" spc="-1" strike="noStrike">
              <a:latin typeface="Arial"/>
            </a:endParaRPr>
          </a:p>
          <a:p>
            <a:pPr lvl="1" marL="504000" indent="-216000">
              <a:buClr>
                <a:srgbClr val="000000"/>
              </a:buClr>
              <a:buSzPct val="45000"/>
              <a:buFont typeface="Symbol" charset="2"/>
              <a:buChar char=""/>
            </a:pPr>
            <a:r>
              <a:rPr b="0" lang="de-DE" sz="1600" spc="-1" strike="noStrike">
                <a:latin typeface="Arial"/>
              </a:rPr>
              <a:t>Trajectory = Series of points in plane</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Without timestamps</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We assume interpolation between points is possible </a:t>
            </a:r>
            <a:endParaRPr b="0" lang="de-DE" sz="1600" spc="-1" strike="noStrike">
              <a:latin typeface="Arial"/>
            </a:endParaRPr>
          </a:p>
          <a:p>
            <a:pPr lvl="1" marL="504000" indent="-216000">
              <a:buClr>
                <a:srgbClr val="000000"/>
              </a:buClr>
              <a:buSzPct val="45000"/>
              <a:buFont typeface="Symbol" charset="2"/>
              <a:buChar char=""/>
            </a:pPr>
            <a:endParaRPr b="0" lang="de-DE" sz="1600" spc="-1" strike="noStrike">
              <a:latin typeface="Arial"/>
            </a:endParaRPr>
          </a:p>
          <a:p>
            <a:pPr lvl="1" marL="504000" indent="-216000">
              <a:buClr>
                <a:srgbClr val="000000"/>
              </a:buClr>
              <a:buSzPct val="45000"/>
              <a:buFont typeface="Symbol" charset="2"/>
              <a:buChar char=""/>
            </a:pPr>
            <a:endParaRPr b="0" lang="de-DE" sz="1600" spc="-1" strike="noStrike">
              <a:latin typeface="Arial"/>
            </a:endParaRPr>
          </a:p>
          <a:p>
            <a:pPr marL="216000" indent="-216000">
              <a:buClr>
                <a:srgbClr val="000000"/>
              </a:buClr>
              <a:buSzPct val="45000"/>
              <a:buFont typeface="Wingdings" charset="2"/>
              <a:buChar char=""/>
            </a:pPr>
            <a:r>
              <a:rPr b="0" lang="de-DE" sz="2000" spc="-1" strike="noStrike">
                <a:latin typeface="Arial"/>
              </a:rPr>
              <a:t>Simplification</a:t>
            </a:r>
            <a:endParaRPr b="0" lang="de-DE" sz="2000" spc="-1" strike="noStrike">
              <a:latin typeface="Arial"/>
            </a:endParaRPr>
          </a:p>
          <a:p>
            <a:pPr lvl="1" marL="504000" indent="-216000">
              <a:buClr>
                <a:srgbClr val="000000"/>
              </a:buClr>
              <a:buSzPct val="45000"/>
              <a:buFont typeface="Symbol" charset="2"/>
              <a:buChar char=""/>
            </a:pPr>
            <a:r>
              <a:rPr b="0" lang="de-DE" sz="1600" spc="-1" strike="noStrike">
                <a:latin typeface="Arial"/>
              </a:rPr>
              <a:t>Removing points from a trajectory while preserving the overall shape</a:t>
            </a:r>
            <a:endParaRPr b="0" lang="de-DE" sz="1600" spc="-1" strike="noStrike">
              <a:latin typeface="Arial"/>
            </a:endParaRPr>
          </a:p>
          <a:p>
            <a:pPr lvl="1" marL="504000" indent="-216000">
              <a:buClr>
                <a:srgbClr val="000000"/>
              </a:buClr>
              <a:buSzPct val="45000"/>
              <a:buFont typeface="Symbol" charset="2"/>
              <a:buChar char=""/>
            </a:pPr>
            <a:r>
              <a:rPr b="0" lang="de-DE" sz="1600" spc="-1" strike="noStrike">
                <a:latin typeface="Arial"/>
              </a:rPr>
              <a:t>Classical algorithm for this is Douglas Peucker which has a Complexity of </a:t>
            </a:r>
            <a:endParaRPr b="0" lang="de-DE" sz="1600" spc="-1" strike="noStrike">
              <a:latin typeface="Arial"/>
            </a:endParaRPr>
          </a:p>
        </p:txBody>
      </p:sp>
      <mc:AlternateContent>
        <mc:Choice xmlns:a14="http://schemas.microsoft.com/office/drawing/2010/main" Requires="a14">
          <p:sp>
            <p:nvSpPr>
              <p:cNvPr id="353" name="Formula 3"/>
              <p:cNvSpPr txBox="1"/>
              <p:nvPr/>
            </p:nvSpPr>
            <p:spPr>
              <a:xfrm>
                <a:off x="3269880" y="5065920"/>
                <a:ext cx="474120" cy="190080"/>
              </a:xfrm>
              <a:prstGeom prst="rect">
                <a:avLst/>
              </a:prstGeom>
            </p:spPr>
            <p:txBody>
              <a:bodyPr/>
              <a:p>
                <a14:m>
                  <m:oMath xmlns:m="http://schemas.openxmlformats.org/officeDocument/2006/math">
                    <m:r>
                      <m:t xml:space="preserve">O</m:t>
                    </m:r>
                    <m:d>
                      <m:dPr>
                        <m:begChr m:val="("/>
                        <m:endChr m:val=")"/>
                      </m:dPr>
                      <m:e>
                        <m:sSup>
                          <m:e>
                            <m:r>
                              <m:t xml:space="preserve">n</m:t>
                            </m:r>
                          </m:e>
                          <m:sup>
                            <m:r>
                              <m:t xml:space="preserve">2</m:t>
                            </m:r>
                          </m:sup>
                        </m:sSup>
                      </m:e>
                    </m:d>
                  </m:oMath>
                </a14:m>
              </a:p>
            </p:txBody>
          </p:sp>
        </mc:Choice>
        <mc:Fallback/>
      </mc:AlternateContent>
      <p:pic>
        <p:nvPicPr>
          <p:cNvPr id="354" name="" descr=""/>
          <p:cNvPicPr/>
          <p:nvPr/>
        </p:nvPicPr>
        <p:blipFill>
          <a:blip r:embed="rId2">
            <a:alphaModFix amt="40000"/>
          </a:blip>
          <a:srcRect l="48129" t="0" r="307" b="0"/>
          <a:stretch/>
        </p:blipFill>
        <p:spPr>
          <a:xfrm>
            <a:off x="5184000" y="3809160"/>
            <a:ext cx="3599640" cy="244800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Persistence Algorithm for Trajectory Simplification</a:t>
            </a:r>
            <a:endParaRPr b="0" lang="de-DE" sz="3000" spc="-1" strike="noStrike">
              <a:latin typeface="Arial"/>
            </a:endParaRPr>
          </a:p>
        </p:txBody>
      </p:sp>
      <p:sp>
        <p:nvSpPr>
          <p:cNvPr id="356" name="TextShape 2"/>
          <p:cNvSpPr txBox="1"/>
          <p:nvPr/>
        </p:nvSpPr>
        <p:spPr>
          <a:xfrm>
            <a:off x="320400" y="2016000"/>
            <a:ext cx="4863600" cy="3384000"/>
          </a:xfrm>
          <a:prstGeom prst="rect">
            <a:avLst/>
          </a:prstGeom>
          <a:noFill/>
          <a:ln>
            <a:noFill/>
          </a:ln>
        </p:spPr>
        <p:txBody>
          <a:bodyPr lIns="0" rIns="0" tIns="0" bIns="0">
            <a:noAutofit/>
          </a:bodyPr>
          <a:p>
            <a:pPr marL="216000" indent="-216000">
              <a:buClr>
                <a:srgbClr val="000000"/>
              </a:buClr>
              <a:buFont typeface="StarSymbol"/>
              <a:buAutoNum type="arabicParenR"/>
            </a:pPr>
            <a:r>
              <a:rPr b="0" lang="de-DE" sz="1600" spc="-1" strike="noStrike">
                <a:latin typeface="Arial"/>
              </a:rPr>
              <a:t>We </a:t>
            </a:r>
            <a:r>
              <a:rPr b="1" lang="de-DE" sz="1600" spc="-1" strike="noStrike">
                <a:latin typeface="Arial"/>
              </a:rPr>
              <a:t>transform</a:t>
            </a:r>
            <a:r>
              <a:rPr b="0" lang="de-DE" sz="1600" spc="-1" strike="noStrike">
                <a:latin typeface="Arial"/>
              </a:rPr>
              <a:t> a trajectory into 1D curve by taking the angle between neighbours in each point.</a:t>
            </a:r>
            <a:endParaRPr b="0" lang="de-DE" sz="1600" spc="-1" strike="noStrike">
              <a:latin typeface="Arial"/>
            </a:endParaRPr>
          </a:p>
          <a:p>
            <a:pPr marL="216000" indent="-216000">
              <a:buClr>
                <a:srgbClr val="000000"/>
              </a:buClr>
              <a:buFont typeface="StarSymbol"/>
              <a:buAutoNum type="arabicParenR"/>
            </a:pPr>
            <a:endParaRPr b="0" lang="de-DE" sz="1600" spc="-1" strike="noStrike">
              <a:latin typeface="Arial"/>
            </a:endParaRPr>
          </a:p>
          <a:p>
            <a:pPr marL="216000" indent="-216000">
              <a:buClr>
                <a:srgbClr val="000000"/>
              </a:buClr>
              <a:buFont typeface="StarSymbol"/>
              <a:buAutoNum type="arabicParenR"/>
            </a:pPr>
            <a:endParaRPr b="0" lang="de-DE" sz="1600" spc="-1" strike="noStrike">
              <a:latin typeface="Arial"/>
            </a:endParaRPr>
          </a:p>
          <a:p>
            <a:pPr marL="216000" indent="-216000">
              <a:buClr>
                <a:srgbClr val="000000"/>
              </a:buClr>
              <a:buFont typeface="StarSymbol"/>
              <a:buAutoNum type="arabicParenR"/>
            </a:pPr>
            <a:endParaRPr b="0" lang="de-DE" sz="1600" spc="-1" strike="noStrike">
              <a:latin typeface="Arial"/>
            </a:endParaRPr>
          </a:p>
          <a:p>
            <a:pPr marL="216000" indent="-216000">
              <a:buClr>
                <a:srgbClr val="000000"/>
              </a:buClr>
              <a:buFont typeface="StarSymbol"/>
              <a:buAutoNum type="arabicParenR"/>
            </a:pPr>
            <a:r>
              <a:rPr b="0" lang="de-DE" sz="1600" spc="-1" strike="noStrike">
                <a:latin typeface="Arial"/>
              </a:rPr>
              <a:t>We apply the </a:t>
            </a:r>
            <a:r>
              <a:rPr b="1" lang="de-DE" sz="1600" spc="-1" strike="noStrike">
                <a:latin typeface="Arial"/>
              </a:rPr>
              <a:t>persistence algorithm </a:t>
            </a:r>
            <a:r>
              <a:rPr b="0" lang="de-DE" sz="1600" spc="-1" strike="noStrike">
                <a:latin typeface="Arial"/>
              </a:rPr>
              <a:t>[7], which calculates a set of connected components, the </a:t>
            </a:r>
            <a:r>
              <a:rPr b="1" lang="de-DE" sz="1600" spc="-1" strike="noStrike">
                <a:latin typeface="Arial"/>
              </a:rPr>
              <a:t>barcode</a:t>
            </a:r>
            <a:r>
              <a:rPr b="0" lang="de-DE" sz="1600" spc="-1" strike="noStrike">
                <a:latin typeface="Arial"/>
              </a:rPr>
              <a:t>, that connect each minimum with a maximum of the curve.</a:t>
            </a:r>
            <a:endParaRPr b="0" lang="de-DE" sz="1600" spc="-1" strike="noStrike">
              <a:latin typeface="Arial"/>
            </a:endParaRPr>
          </a:p>
          <a:p>
            <a:pPr marL="216000" indent="-216000">
              <a:buClr>
                <a:srgbClr val="000000"/>
              </a:buClr>
              <a:buFont typeface="StarSymbol"/>
              <a:buAutoNum type="arabicParenR"/>
            </a:pPr>
            <a:endParaRPr b="0" lang="de-DE" sz="1600" spc="-1" strike="noStrike">
              <a:latin typeface="Arial"/>
            </a:endParaRPr>
          </a:p>
          <a:p>
            <a:pPr marL="216000" indent="-216000">
              <a:buClr>
                <a:srgbClr val="000000"/>
              </a:buClr>
              <a:buFont typeface="StarSymbol"/>
              <a:buAutoNum type="arabicParenR"/>
            </a:pPr>
            <a:r>
              <a:rPr b="0" lang="de-DE" sz="1600" spc="-1" strike="noStrike">
                <a:latin typeface="Arial"/>
              </a:rPr>
              <a:t>We perform </a:t>
            </a:r>
            <a:r>
              <a:rPr b="1" lang="de-DE" sz="1600" spc="-1" strike="noStrike">
                <a:latin typeface="Arial"/>
              </a:rPr>
              <a:t>beta pruning</a:t>
            </a:r>
            <a:r>
              <a:rPr b="0" lang="de-DE" sz="1600" spc="-1" strike="noStrike">
                <a:latin typeface="Arial"/>
              </a:rPr>
              <a:t> by removing all bars with a size smaller beta.</a:t>
            </a:r>
            <a:endParaRPr b="0" lang="de-DE" sz="1600" spc="-1" strike="noStrike">
              <a:latin typeface="Arial"/>
            </a:endParaRPr>
          </a:p>
        </p:txBody>
      </p:sp>
      <p:pic>
        <p:nvPicPr>
          <p:cNvPr id="357" name="" descr=""/>
          <p:cNvPicPr/>
          <p:nvPr/>
        </p:nvPicPr>
        <p:blipFill>
          <a:blip r:embed="rId1">
            <a:grayscl/>
            <a:alphaModFix amt="40000"/>
          </a:blip>
          <a:srcRect l="0" t="0" r="24859" b="0"/>
          <a:stretch/>
        </p:blipFill>
        <p:spPr>
          <a:xfrm>
            <a:off x="5426640" y="3314160"/>
            <a:ext cx="3501360" cy="781560"/>
          </a:xfrm>
          <a:prstGeom prst="rect">
            <a:avLst/>
          </a:prstGeom>
          <a:ln>
            <a:noFill/>
          </a:ln>
        </p:spPr>
      </p:pic>
      <p:sp>
        <p:nvSpPr>
          <p:cNvPr id="358" name="TextShape 3"/>
          <p:cNvSpPr txBox="1"/>
          <p:nvPr/>
        </p:nvSpPr>
        <p:spPr>
          <a:xfrm>
            <a:off x="320400" y="5472000"/>
            <a:ext cx="8607600" cy="1008000"/>
          </a:xfrm>
          <a:prstGeom prst="rect">
            <a:avLst/>
          </a:prstGeom>
          <a:noFill/>
          <a:ln>
            <a:noFill/>
          </a:ln>
        </p:spPr>
        <p:txBody>
          <a:bodyPr lIns="0" rIns="0" tIns="0" bIns="0">
            <a:noAutofit/>
          </a:bodyPr>
          <a:p>
            <a:pPr marL="216000" indent="-216000">
              <a:buClr>
                <a:srgbClr val="000000"/>
              </a:buClr>
              <a:buFont typeface="StarSymbol"/>
              <a:buAutoNum type="arabicParenR"/>
            </a:pPr>
            <a:endParaRPr b="0" lang="de-DE" sz="1600" spc="-1" strike="noStrike">
              <a:latin typeface="Arial"/>
            </a:endParaRPr>
          </a:p>
          <a:p>
            <a:pPr marL="216000" indent="-216000">
              <a:buClr>
                <a:srgbClr val="000000"/>
              </a:buClr>
              <a:buFont typeface="StarSymbol"/>
              <a:buAutoNum type="arabicParenR"/>
            </a:pPr>
            <a:r>
              <a:rPr b="0" i="1" lang="de-DE" sz="1600" spc="-1" strike="noStrike">
                <a:latin typeface="Arial"/>
              </a:rPr>
              <a:t>Persistence is a concept from the mathematical Field of topology, it has many applications. Here we use it to simplify a trajectory.</a:t>
            </a:r>
            <a:endParaRPr b="0" lang="de-DE" sz="1600" spc="-1" strike="noStrike">
              <a:latin typeface="Arial"/>
            </a:endParaRPr>
          </a:p>
        </p:txBody>
      </p:sp>
      <p:pic>
        <p:nvPicPr>
          <p:cNvPr id="359" name="" descr=""/>
          <p:cNvPicPr/>
          <p:nvPr/>
        </p:nvPicPr>
        <p:blipFill>
          <a:blip r:embed="rId2">
            <a:alphaModFix amt="40000"/>
          </a:blip>
          <a:srcRect l="38226" t="20082" r="39709" b="44902"/>
          <a:stretch/>
        </p:blipFill>
        <p:spPr>
          <a:xfrm>
            <a:off x="6330240" y="1944000"/>
            <a:ext cx="725760" cy="864000"/>
          </a:xfrm>
          <a:prstGeom prst="rect">
            <a:avLst/>
          </a:prstGeom>
          <a:ln>
            <a:noFill/>
          </a:ln>
        </p:spPr>
      </p:pic>
      <p:pic>
        <p:nvPicPr>
          <p:cNvPr id="360" name="" descr=""/>
          <p:cNvPicPr/>
          <p:nvPr/>
        </p:nvPicPr>
        <p:blipFill>
          <a:blip r:embed="rId3">
            <a:grayscl/>
            <a:alphaModFix amt="40000"/>
          </a:blip>
          <a:srcRect l="64692" t="20082" r="1479" b="44902"/>
          <a:stretch/>
        </p:blipFill>
        <p:spPr>
          <a:xfrm>
            <a:off x="7250760" y="1781280"/>
            <a:ext cx="1800000" cy="1397160"/>
          </a:xfrm>
          <a:prstGeom prst="rect">
            <a:avLst/>
          </a:prstGeom>
          <a:ln>
            <a:noFill/>
          </a:ln>
        </p:spPr>
      </p:pic>
      <p:pic>
        <p:nvPicPr>
          <p:cNvPr id="361" name="" descr=""/>
          <p:cNvPicPr/>
          <p:nvPr/>
        </p:nvPicPr>
        <p:blipFill>
          <a:blip r:embed="rId4">
            <a:grayscl/>
            <a:alphaModFix amt="40000"/>
          </a:blip>
          <a:srcRect l="0" t="0" r="75928" b="4986"/>
          <a:stretch/>
        </p:blipFill>
        <p:spPr>
          <a:xfrm>
            <a:off x="5256000" y="1764000"/>
            <a:ext cx="936000" cy="1295640"/>
          </a:xfrm>
          <a:prstGeom prst="rect">
            <a:avLst/>
          </a:prstGeom>
          <a:ln>
            <a:noFill/>
          </a:ln>
        </p:spPr>
      </p:pic>
      <p:pic>
        <p:nvPicPr>
          <p:cNvPr id="362" name="" descr=""/>
          <p:cNvPicPr/>
          <p:nvPr/>
        </p:nvPicPr>
        <p:blipFill>
          <a:blip r:embed="rId5">
            <a:grayscl/>
            <a:alphaModFix amt="40000"/>
          </a:blip>
          <a:srcRect l="76668" t="0" r="-9120" b="0"/>
          <a:stretch/>
        </p:blipFill>
        <p:spPr>
          <a:xfrm>
            <a:off x="5400000" y="4546440"/>
            <a:ext cx="1511640" cy="781560"/>
          </a:xfrm>
          <a:prstGeom prst="rect">
            <a:avLst/>
          </a:prstGeom>
          <a:ln>
            <a:noFill/>
          </a:ln>
        </p:spPr>
      </p:pic>
      <p:pic>
        <p:nvPicPr>
          <p:cNvPr id="363" name="" descr=""/>
          <p:cNvPicPr/>
          <p:nvPr/>
        </p:nvPicPr>
        <p:blipFill>
          <a:blip r:embed="rId6">
            <a:grayscl/>
            <a:alphaModFix amt="40000"/>
          </a:blip>
          <a:srcRect l="52452" t="0" r="0" b="51564"/>
          <a:stretch/>
        </p:blipFill>
        <p:spPr>
          <a:xfrm>
            <a:off x="6660000" y="4417560"/>
            <a:ext cx="720000" cy="946440"/>
          </a:xfrm>
          <a:prstGeom prst="rect">
            <a:avLst/>
          </a:prstGeom>
          <a:ln>
            <a:noFill/>
          </a:ln>
        </p:spPr>
      </p:pic>
      <p:pic>
        <p:nvPicPr>
          <p:cNvPr id="364" name="" descr=""/>
          <p:cNvPicPr/>
          <p:nvPr/>
        </p:nvPicPr>
        <p:blipFill>
          <a:blip r:embed="rId7">
            <a:grayscl/>
            <a:alphaModFix amt="40000"/>
          </a:blip>
          <a:srcRect l="0" t="51540" r="52263" b="-3112"/>
          <a:stretch/>
        </p:blipFill>
        <p:spPr>
          <a:xfrm>
            <a:off x="7484760" y="4409640"/>
            <a:ext cx="722880" cy="1007640"/>
          </a:xfrm>
          <a:prstGeom prst="rect">
            <a:avLst/>
          </a:prstGeom>
          <a:ln>
            <a:noFill/>
          </a:ln>
        </p:spPr>
      </p:pic>
      <p:pic>
        <p:nvPicPr>
          <p:cNvPr id="365" name="" descr=""/>
          <p:cNvPicPr/>
          <p:nvPr/>
        </p:nvPicPr>
        <p:blipFill>
          <a:blip r:embed="rId8">
            <a:grayscl/>
            <a:alphaModFix amt="40000"/>
          </a:blip>
          <a:srcRect l="52431" t="51540" r="0" b="-3112"/>
          <a:stretch/>
        </p:blipFill>
        <p:spPr>
          <a:xfrm>
            <a:off x="8213760" y="4410000"/>
            <a:ext cx="720360" cy="10076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Improvements</a:t>
            </a:r>
            <a:endParaRPr b="0" lang="de-DE" sz="3000" spc="-1" strike="noStrike">
              <a:latin typeface="Arial"/>
            </a:endParaRPr>
          </a:p>
        </p:txBody>
      </p:sp>
      <p:sp>
        <p:nvSpPr>
          <p:cNvPr id="367" name="TextShape 2"/>
          <p:cNvSpPr txBox="1"/>
          <p:nvPr/>
        </p:nvSpPr>
        <p:spPr>
          <a:xfrm>
            <a:off x="4680000" y="2016000"/>
            <a:ext cx="4172400" cy="4050000"/>
          </a:xfrm>
          <a:prstGeom prst="rect">
            <a:avLst/>
          </a:prstGeom>
          <a:noFill/>
          <a:ln>
            <a:noFill/>
          </a:ln>
        </p:spPr>
        <p:txBody>
          <a:bodyPr lIns="0" rIns="0" tIns="0" bIns="0">
            <a:noAutofit/>
          </a:bodyPr>
          <a:p>
            <a:pPr marL="216000" indent="-216000">
              <a:buClr>
                <a:srgbClr val="000000"/>
              </a:buClr>
              <a:buSzPct val="45000"/>
              <a:buFont typeface="Wingdings" charset="2"/>
              <a:buChar char=""/>
            </a:pPr>
            <a:r>
              <a:rPr b="0" lang="de-DE" sz="1600" spc="-1" strike="noStrike">
                <a:latin typeface="Arial"/>
              </a:rPr>
              <a:t>One Problem of beta pruning is susceptability to noise.</a:t>
            </a:r>
            <a:endParaRPr b="0" lang="de-DE" sz="1600" spc="-1" strike="noStrike">
              <a:latin typeface="Arial"/>
            </a:endParaRPr>
          </a:p>
          <a:p>
            <a:pPr marL="216000" indent="-216000">
              <a:buClr>
                <a:srgbClr val="000000"/>
              </a:buClr>
              <a:buSzPct val="45000"/>
              <a:buFont typeface="Wingdings" charset="2"/>
              <a:buChar char=""/>
            </a:pP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The original paper suggested </a:t>
            </a:r>
            <a:r>
              <a:rPr b="1" lang="de-DE" sz="1600" spc="-1" strike="noStrike">
                <a:latin typeface="Arial"/>
              </a:rPr>
              <a:t>Multi Resolution Simplification (MRS)</a:t>
            </a:r>
            <a:r>
              <a:rPr b="0" lang="de-DE" sz="1600" spc="-1" strike="noStrike">
                <a:latin typeface="Arial"/>
              </a:rPr>
              <a:t> [7] which uses the distance between points to prune noise artifacts which results in colinear points not being pruned.</a:t>
            </a:r>
            <a:endParaRPr b="0" lang="de-DE" sz="1600" spc="-1" strike="noStrike">
              <a:latin typeface="Arial"/>
            </a:endParaRPr>
          </a:p>
          <a:p>
            <a:pPr marL="216000" indent="-216000">
              <a:buClr>
                <a:srgbClr val="000000"/>
              </a:buClr>
              <a:buSzPct val="45000"/>
              <a:buFont typeface="Wingdings" charset="2"/>
              <a:buChar char=""/>
            </a:pP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We introduce </a:t>
            </a:r>
            <a:r>
              <a:rPr b="1" lang="de-DE" sz="1600" spc="-1" strike="noStrike">
                <a:latin typeface="Arial"/>
              </a:rPr>
              <a:t>Segment Distance Simplification (SDS)</a:t>
            </a:r>
            <a:r>
              <a:rPr b="0" lang="de-DE" sz="1600" spc="-1" strike="noStrike">
                <a:latin typeface="Arial"/>
              </a:rPr>
              <a:t> which uses the Distance of a point to the line segment between the successor and predecessor points. Which alleviates the weakness of MRS.</a:t>
            </a:r>
            <a:endParaRPr b="0" lang="de-DE" sz="1600" spc="-1" strike="noStrike">
              <a:latin typeface="Arial"/>
            </a:endParaRPr>
          </a:p>
        </p:txBody>
      </p:sp>
      <p:grpSp>
        <p:nvGrpSpPr>
          <p:cNvPr id="368" name="Group 3"/>
          <p:cNvGrpSpPr/>
          <p:nvPr/>
        </p:nvGrpSpPr>
        <p:grpSpPr>
          <a:xfrm>
            <a:off x="376920" y="2235240"/>
            <a:ext cx="3841200" cy="1062720"/>
            <a:chOff x="376920" y="2235240"/>
            <a:chExt cx="3841200" cy="1062720"/>
          </a:xfrm>
        </p:grpSpPr>
        <p:pic>
          <p:nvPicPr>
            <p:cNvPr id="369" name="" descr=""/>
            <p:cNvPicPr/>
            <p:nvPr/>
          </p:nvPicPr>
          <p:blipFill>
            <a:blip r:embed="rId1">
              <a:grayscl/>
              <a:alphaModFix amt="40000"/>
            </a:blip>
            <a:srcRect l="0" t="5983" r="0" b="52087"/>
            <a:stretch/>
          </p:blipFill>
          <p:spPr>
            <a:xfrm>
              <a:off x="376920" y="2276280"/>
              <a:ext cx="1855080" cy="1007640"/>
            </a:xfrm>
            <a:prstGeom prst="rect">
              <a:avLst/>
            </a:prstGeom>
            <a:ln>
              <a:noFill/>
            </a:ln>
          </p:spPr>
        </p:pic>
        <p:pic>
          <p:nvPicPr>
            <p:cNvPr id="370" name="" descr=""/>
            <p:cNvPicPr/>
            <p:nvPr/>
          </p:nvPicPr>
          <p:blipFill>
            <a:blip r:embed="rId2">
              <a:grayscl/>
              <a:alphaModFix amt="40000"/>
            </a:blip>
            <a:srcRect l="0" t="56415" r="51371" b="0"/>
            <a:stretch/>
          </p:blipFill>
          <p:spPr>
            <a:xfrm>
              <a:off x="2424960" y="2276280"/>
              <a:ext cx="866520" cy="1006560"/>
            </a:xfrm>
            <a:prstGeom prst="rect">
              <a:avLst/>
            </a:prstGeom>
            <a:ln>
              <a:noFill/>
            </a:ln>
          </p:spPr>
        </p:pic>
        <p:pic>
          <p:nvPicPr>
            <p:cNvPr id="371" name="" descr=""/>
            <p:cNvPicPr/>
            <p:nvPr/>
          </p:nvPicPr>
          <p:blipFill>
            <a:blip r:embed="rId3">
              <a:grayscl/>
              <a:alphaModFix amt="40000"/>
            </a:blip>
            <a:srcRect l="52638" t="56415" r="0" b="0"/>
            <a:stretch/>
          </p:blipFill>
          <p:spPr>
            <a:xfrm>
              <a:off x="3327120" y="2235240"/>
              <a:ext cx="891000" cy="1062720"/>
            </a:xfrm>
            <a:prstGeom prst="rect">
              <a:avLst/>
            </a:prstGeom>
            <a:ln>
              <a:noFill/>
            </a:ln>
          </p:spPr>
        </p:pic>
      </p:grpSp>
      <p:sp>
        <p:nvSpPr>
          <p:cNvPr id="372" name="TextShape 4"/>
          <p:cNvSpPr txBox="1"/>
          <p:nvPr/>
        </p:nvSpPr>
        <p:spPr>
          <a:xfrm>
            <a:off x="360000" y="1692000"/>
            <a:ext cx="3858120" cy="602280"/>
          </a:xfrm>
          <a:prstGeom prst="rect">
            <a:avLst/>
          </a:prstGeom>
          <a:noFill/>
          <a:ln>
            <a:noFill/>
          </a:ln>
        </p:spPr>
        <p:txBody>
          <a:bodyPr lIns="90000" rIns="90000" tIns="45000" bIns="45000">
            <a:noAutofit/>
          </a:bodyPr>
          <a:p>
            <a:r>
              <a:rPr b="0" lang="de-DE" sz="1800" spc="-1" strike="noStrike">
                <a:latin typeface="Arial"/>
              </a:rPr>
              <a:t>Multi Resolution Simplification with different distances</a:t>
            </a:r>
            <a:endParaRPr b="0" lang="de-DE" sz="1800" spc="-1" strike="noStrike">
              <a:latin typeface="Arial"/>
            </a:endParaRPr>
          </a:p>
        </p:txBody>
      </p:sp>
      <p:grpSp>
        <p:nvGrpSpPr>
          <p:cNvPr id="373" name="Group 5"/>
          <p:cNvGrpSpPr/>
          <p:nvPr/>
        </p:nvGrpSpPr>
        <p:grpSpPr>
          <a:xfrm>
            <a:off x="376560" y="4608000"/>
            <a:ext cx="3876840" cy="1008360"/>
            <a:chOff x="376560" y="4608000"/>
            <a:chExt cx="3876840" cy="1008360"/>
          </a:xfrm>
        </p:grpSpPr>
        <p:pic>
          <p:nvPicPr>
            <p:cNvPr id="374" name="" descr=""/>
            <p:cNvPicPr/>
            <p:nvPr/>
          </p:nvPicPr>
          <p:blipFill>
            <a:blip r:embed="rId4">
              <a:grayscl/>
              <a:alphaModFix amt="40000"/>
            </a:blip>
            <a:srcRect l="0" t="6786" r="0" b="51105"/>
            <a:stretch/>
          </p:blipFill>
          <p:spPr>
            <a:xfrm>
              <a:off x="376560" y="4608000"/>
              <a:ext cx="1911600" cy="1007640"/>
            </a:xfrm>
            <a:prstGeom prst="rect">
              <a:avLst/>
            </a:prstGeom>
            <a:ln>
              <a:noFill/>
            </a:ln>
          </p:spPr>
        </p:pic>
        <p:pic>
          <p:nvPicPr>
            <p:cNvPr id="375" name="" descr=""/>
            <p:cNvPicPr/>
            <p:nvPr/>
          </p:nvPicPr>
          <p:blipFill>
            <a:blip r:embed="rId5">
              <a:grayscl/>
              <a:alphaModFix amt="40000"/>
            </a:blip>
            <a:srcRect l="0" t="57883" r="53594" b="0"/>
            <a:stretch/>
          </p:blipFill>
          <p:spPr>
            <a:xfrm>
              <a:off x="2424960" y="4608360"/>
              <a:ext cx="886680" cy="1007640"/>
            </a:xfrm>
            <a:prstGeom prst="rect">
              <a:avLst/>
            </a:prstGeom>
            <a:ln>
              <a:noFill/>
            </a:ln>
          </p:spPr>
        </p:pic>
        <p:pic>
          <p:nvPicPr>
            <p:cNvPr id="376" name="" descr=""/>
            <p:cNvPicPr/>
            <p:nvPr/>
          </p:nvPicPr>
          <p:blipFill>
            <a:blip r:embed="rId6">
              <a:grayscl/>
              <a:alphaModFix amt="40000"/>
            </a:blip>
            <a:srcRect l="53912" t="57883" r="0" b="0"/>
            <a:stretch/>
          </p:blipFill>
          <p:spPr>
            <a:xfrm>
              <a:off x="3372840" y="4608720"/>
              <a:ext cx="880560" cy="1007640"/>
            </a:xfrm>
            <a:prstGeom prst="rect">
              <a:avLst/>
            </a:prstGeom>
            <a:ln>
              <a:noFill/>
            </a:ln>
          </p:spPr>
        </p:pic>
      </p:grpSp>
      <p:sp>
        <p:nvSpPr>
          <p:cNvPr id="377" name="TextShape 6"/>
          <p:cNvSpPr txBox="1"/>
          <p:nvPr/>
        </p:nvSpPr>
        <p:spPr>
          <a:xfrm>
            <a:off x="360000" y="4005720"/>
            <a:ext cx="4104000" cy="602280"/>
          </a:xfrm>
          <a:prstGeom prst="rect">
            <a:avLst/>
          </a:prstGeom>
          <a:noFill/>
          <a:ln>
            <a:noFill/>
          </a:ln>
        </p:spPr>
        <p:txBody>
          <a:bodyPr lIns="90000" rIns="90000" tIns="45000" bIns="45000">
            <a:noAutofit/>
          </a:bodyPr>
          <a:p>
            <a:r>
              <a:rPr b="0" lang="de-DE" sz="1800" spc="-1" strike="noStrike">
                <a:latin typeface="Arial"/>
              </a:rPr>
              <a:t>Segment Distance Simplification with different distances</a:t>
            </a:r>
            <a:endParaRPr b="0" lang="de-DE"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Evaluation</a:t>
            </a:r>
            <a:endParaRPr b="0" lang="de-DE" sz="3000" spc="-1" strike="noStrike">
              <a:latin typeface="Arial"/>
            </a:endParaRPr>
          </a:p>
        </p:txBody>
      </p:sp>
      <p:sp>
        <p:nvSpPr>
          <p:cNvPr id="379" name="TextShape 2"/>
          <p:cNvSpPr txBox="1"/>
          <p:nvPr/>
        </p:nvSpPr>
        <p:spPr>
          <a:xfrm>
            <a:off x="320400" y="2016000"/>
            <a:ext cx="3999600" cy="1656000"/>
          </a:xfrm>
          <a:prstGeom prst="rect">
            <a:avLst/>
          </a:prstGeom>
          <a:noFill/>
          <a:ln>
            <a:noFill/>
          </a:ln>
        </p:spPr>
        <p:txBody>
          <a:bodyPr lIns="0" rIns="0" tIns="0" bIns="0">
            <a:noAutofit/>
          </a:bodyPr>
          <a:p>
            <a:r>
              <a:rPr b="0" lang="de-DE" sz="1600" spc="-1" strike="noStrike">
                <a:latin typeface="Arial"/>
              </a:rPr>
              <a:t>We compared SDS performance to MRS and Douglas Peucker across a range of diverse Datasets using the frechet distance.</a:t>
            </a:r>
            <a:endParaRPr b="0" lang="de-DE" sz="1600" spc="-1" strike="noStrike">
              <a:latin typeface="Arial"/>
            </a:endParaRPr>
          </a:p>
          <a:p>
            <a:endParaRPr b="0" lang="de-DE" sz="1600" spc="-1" strike="noStrike">
              <a:latin typeface="Arial"/>
            </a:endParaRPr>
          </a:p>
          <a:p>
            <a:r>
              <a:rPr b="0" lang="de-DE" sz="1600" spc="-1" strike="noStrike">
                <a:latin typeface="Arial"/>
              </a:rPr>
              <a:t>All trajectories where reduced to 100 points to compare the results.</a:t>
            </a:r>
            <a:endParaRPr b="0" lang="de-DE" sz="1600" spc="-1" strike="noStrike">
              <a:latin typeface="Arial"/>
            </a:endParaRPr>
          </a:p>
        </p:txBody>
      </p:sp>
      <p:graphicFrame>
        <p:nvGraphicFramePr>
          <p:cNvPr id="380" name="Table 3"/>
          <p:cNvGraphicFramePr/>
          <p:nvPr/>
        </p:nvGraphicFramePr>
        <p:xfrm>
          <a:off x="319680" y="3859560"/>
          <a:ext cx="2563200" cy="1954440"/>
        </p:xfrm>
        <a:graphic>
          <a:graphicData uri="http://schemas.openxmlformats.org/drawingml/2006/table">
            <a:tbl>
              <a:tblPr/>
              <a:tblGrid>
                <a:gridCol w="1060920"/>
                <a:gridCol w="1326960"/>
                <a:gridCol w="1290600"/>
                <a:gridCol w="833760"/>
              </a:tblGrid>
              <a:tr h="349920">
                <a:tc>
                  <a:txBody>
                    <a:bodyPr lIns="90000" rIns="90000" tIns="46800" bIns="46800">
                      <a:noAutofit/>
                    </a:bodyPr>
                    <a:p>
                      <a:r>
                        <a:rPr b="0" lang="de-DE" sz="1200" spc="-1" strike="noStrike">
                          <a:latin typeface="Arial"/>
                        </a:rPr>
                        <a:t>Character</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de-DE" sz="1200" spc="-1" strike="noStrike">
                          <a:latin typeface="Arial"/>
                        </a:rPr>
                        <a:t> </a:t>
                      </a:r>
                      <a:r>
                        <a:rPr b="0" lang="de-DE" sz="1200" spc="-1" strike="noStrike">
                          <a:latin typeface="Arial"/>
                        </a:rPr>
                        <a:t>2,858 trajectories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de-DE" sz="1200" spc="-1" strike="noStrike">
                          <a:latin typeface="Arial"/>
                        </a:rPr>
                        <a:t>handwriting</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noAutofit/>
                    </a:bodyPr>
                    <a:p>
                      <a:r>
                        <a:rPr b="0" lang="de-DE" sz="1200" spc="-1" strike="noStrike">
                          <a:latin typeface="Arial"/>
                        </a:rPr>
                        <a:t>[1]</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349920">
                <a:tc>
                  <a:txBody>
                    <a:bodyPr lIns="90000" rIns="90000" tIns="46800" bIns="46800">
                      <a:noAutofit/>
                    </a:bodyPr>
                    <a:p>
                      <a:r>
                        <a:rPr b="0" lang="de-DE" sz="1200" spc="-1" strike="noStrike">
                          <a:latin typeface="Arial"/>
                        </a:rPr>
                        <a:t>Geolife</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25 mio. points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gps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[2]</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tIns="46800" bIns="46800">
                      <a:noAutofit/>
                    </a:bodyPr>
                    <a:p>
                      <a:r>
                        <a:rPr b="0" lang="de-DE" sz="1200" spc="-1" strike="noStrike">
                          <a:latin typeface="Arial"/>
                        </a:rPr>
                        <a:t>Prague</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250,000 points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ego-shooter</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[3]</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tIns="46800" bIns="46800">
                      <a:noAutofit/>
                    </a:bodyPr>
                    <a:p>
                      <a:r>
                        <a:rPr b="0" lang="de-DE" sz="1200" spc="-1" strike="noStrike">
                          <a:latin typeface="Arial"/>
                        </a:rPr>
                        <a:t>Roma</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122 mio. points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gps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[4]</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349920">
                <a:tc>
                  <a:txBody>
                    <a:bodyPr lIns="90000" rIns="90000" tIns="46800" bIns="46800">
                      <a:noAutofit/>
                    </a:bodyPr>
                    <a:p>
                      <a:r>
                        <a:rPr b="0" lang="de-DE" sz="1200" spc="-1" strike="noStrike">
                          <a:latin typeface="Arial"/>
                        </a:rPr>
                        <a:t>T-Drive</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15 mio. points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gps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noAutofit/>
                    </a:bodyPr>
                    <a:p>
                      <a:r>
                        <a:rPr b="0" lang="de-DE" sz="1200" spc="-1" strike="noStrike">
                          <a:latin typeface="Arial"/>
                        </a:rPr>
                        <a:t>[5]</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349920">
                <a:tc>
                  <a:txBody>
                    <a:bodyPr lIns="90000" rIns="90000" tIns="46800" bIns="46800">
                      <a:noAutofit/>
                    </a:bodyPr>
                    <a:p>
                      <a:r>
                        <a:rPr b="0" lang="de-DE" sz="1200" spc="-1" strike="noStrike">
                          <a:latin typeface="Arial"/>
                        </a:rPr>
                        <a:t>San Francisco</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 </a:t>
                      </a:r>
                      <a:r>
                        <a:rPr b="0" lang="de-DE" sz="1200" spc="-1" strike="noStrike">
                          <a:latin typeface="Arial"/>
                        </a:rPr>
                        <a:t>5 mio. points</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synthetic</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noAutofit/>
                    </a:bodyPr>
                    <a:p>
                      <a:r>
                        <a:rPr b="0" lang="de-DE" sz="1200" spc="-1" strike="noStrike">
                          <a:latin typeface="Arial"/>
                        </a:rPr>
                        <a:t>[6]</a:t>
                      </a:r>
                      <a:endParaRPr b="0" lang="de-DE" sz="1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grpSp>
        <p:nvGrpSpPr>
          <p:cNvPr id="381" name="Group 4"/>
          <p:cNvGrpSpPr/>
          <p:nvPr/>
        </p:nvGrpSpPr>
        <p:grpSpPr>
          <a:xfrm>
            <a:off x="5040000" y="1728000"/>
            <a:ext cx="3528000" cy="4608000"/>
            <a:chOff x="5040000" y="1728000"/>
            <a:chExt cx="3528000" cy="4608000"/>
          </a:xfrm>
        </p:grpSpPr>
        <p:pic>
          <p:nvPicPr>
            <p:cNvPr id="382" name="" descr=""/>
            <p:cNvPicPr/>
            <p:nvPr/>
          </p:nvPicPr>
          <p:blipFill>
            <a:blip r:embed="rId1">
              <a:alphaModFix amt="40000"/>
            </a:blip>
            <a:srcRect l="37148" t="10041" r="37537" b="75856"/>
            <a:stretch/>
          </p:blipFill>
          <p:spPr>
            <a:xfrm>
              <a:off x="6839640" y="1728000"/>
              <a:ext cx="1602360" cy="1151640"/>
            </a:xfrm>
            <a:prstGeom prst="rect">
              <a:avLst/>
            </a:prstGeom>
            <a:ln>
              <a:noFill/>
            </a:ln>
          </p:spPr>
        </p:pic>
        <p:pic>
          <p:nvPicPr>
            <p:cNvPr id="383" name="" descr=""/>
            <p:cNvPicPr/>
            <p:nvPr/>
          </p:nvPicPr>
          <p:blipFill>
            <a:blip r:embed="rId2">
              <a:alphaModFix amt="40000"/>
            </a:blip>
            <a:srcRect l="63490" t="10041" r="8429" b="75367"/>
            <a:stretch/>
          </p:blipFill>
          <p:spPr>
            <a:xfrm>
              <a:off x="5084280" y="4784040"/>
              <a:ext cx="1778040" cy="1191600"/>
            </a:xfrm>
            <a:prstGeom prst="rect">
              <a:avLst/>
            </a:prstGeom>
            <a:ln>
              <a:noFill/>
            </a:ln>
          </p:spPr>
        </p:pic>
        <p:pic>
          <p:nvPicPr>
            <p:cNvPr id="384" name="" descr=""/>
            <p:cNvPicPr/>
            <p:nvPr/>
          </p:nvPicPr>
          <p:blipFill>
            <a:blip r:embed="rId3">
              <a:alphaModFix amt="40000"/>
            </a:blip>
            <a:srcRect l="63490" t="30566" r="8429" b="55203"/>
            <a:stretch/>
          </p:blipFill>
          <p:spPr>
            <a:xfrm>
              <a:off x="6862320" y="4813560"/>
              <a:ext cx="1705680" cy="1114920"/>
            </a:xfrm>
            <a:prstGeom prst="rect">
              <a:avLst/>
            </a:prstGeom>
            <a:ln>
              <a:noFill/>
            </a:ln>
          </p:spPr>
        </p:pic>
        <p:sp>
          <p:nvSpPr>
            <p:cNvPr id="385" name="TextShape 5"/>
            <p:cNvSpPr txBox="1"/>
            <p:nvPr/>
          </p:nvSpPr>
          <p:spPr>
            <a:xfrm>
              <a:off x="7344000" y="6019920"/>
              <a:ext cx="1008000" cy="316080"/>
            </a:xfrm>
            <a:prstGeom prst="rect">
              <a:avLst/>
            </a:prstGeom>
            <a:noFill/>
            <a:ln>
              <a:noFill/>
            </a:ln>
          </p:spPr>
          <p:txBody>
            <a:bodyPr lIns="90000" rIns="90000" tIns="45000" bIns="45000">
              <a:noAutofit/>
            </a:bodyPr>
            <a:p>
              <a:r>
                <a:rPr b="0" lang="de-DE" sz="1200" spc="-1" strike="noStrike">
                  <a:latin typeface="Arial"/>
                </a:rPr>
                <a:t>T-Drive</a:t>
              </a:r>
              <a:endParaRPr b="0" lang="de-DE" sz="1200" spc="-1" strike="noStrike">
                <a:latin typeface="Arial"/>
              </a:endParaRPr>
            </a:p>
          </p:txBody>
        </p:sp>
        <p:sp>
          <p:nvSpPr>
            <p:cNvPr id="386" name="TextShape 6"/>
            <p:cNvSpPr txBox="1"/>
            <p:nvPr/>
          </p:nvSpPr>
          <p:spPr>
            <a:xfrm>
              <a:off x="5544000" y="6019920"/>
              <a:ext cx="1008000" cy="316080"/>
            </a:xfrm>
            <a:prstGeom prst="rect">
              <a:avLst/>
            </a:prstGeom>
            <a:noFill/>
            <a:ln>
              <a:noFill/>
            </a:ln>
          </p:spPr>
          <p:txBody>
            <a:bodyPr lIns="90000" rIns="90000" tIns="45000" bIns="45000">
              <a:noAutofit/>
            </a:bodyPr>
            <a:p>
              <a:r>
                <a:rPr b="0" lang="de-DE" sz="1200" spc="-1" strike="noStrike">
                  <a:latin typeface="Arial"/>
                </a:rPr>
                <a:t>Prague</a:t>
              </a:r>
              <a:endParaRPr b="0" lang="de-DE" sz="1200" spc="-1" strike="noStrike">
                <a:latin typeface="Arial"/>
              </a:endParaRPr>
            </a:p>
          </p:txBody>
        </p:sp>
        <p:sp>
          <p:nvSpPr>
            <p:cNvPr id="387" name="TextShape 7"/>
            <p:cNvSpPr txBox="1"/>
            <p:nvPr/>
          </p:nvSpPr>
          <p:spPr>
            <a:xfrm>
              <a:off x="7056000" y="4651920"/>
              <a:ext cx="1512000" cy="316080"/>
            </a:xfrm>
            <a:prstGeom prst="rect">
              <a:avLst/>
            </a:prstGeom>
            <a:noFill/>
            <a:ln>
              <a:noFill/>
            </a:ln>
          </p:spPr>
          <p:txBody>
            <a:bodyPr lIns="90000" rIns="90000" tIns="45000" bIns="45000">
              <a:noAutofit/>
            </a:bodyPr>
            <a:p>
              <a:r>
                <a:rPr b="0" lang="de-DE" sz="1200" spc="-1" strike="noStrike">
                  <a:latin typeface="Arial"/>
                </a:rPr>
                <a:t>San Francisco</a:t>
              </a:r>
              <a:endParaRPr b="0" lang="de-DE" sz="1200" spc="-1" strike="noStrike">
                <a:latin typeface="Arial"/>
              </a:endParaRPr>
            </a:p>
          </p:txBody>
        </p:sp>
        <p:pic>
          <p:nvPicPr>
            <p:cNvPr id="388" name="" descr=""/>
            <p:cNvPicPr/>
            <p:nvPr/>
          </p:nvPicPr>
          <p:blipFill>
            <a:blip r:embed="rId4">
              <a:alphaModFix amt="40000"/>
            </a:blip>
            <a:srcRect l="8739" t="10041" r="62833" b="74980"/>
            <a:stretch/>
          </p:blipFill>
          <p:spPr>
            <a:xfrm>
              <a:off x="5040000" y="1728360"/>
              <a:ext cx="1799640" cy="1223280"/>
            </a:xfrm>
            <a:prstGeom prst="rect">
              <a:avLst/>
            </a:prstGeom>
            <a:ln>
              <a:noFill/>
            </a:ln>
          </p:spPr>
        </p:pic>
        <p:pic>
          <p:nvPicPr>
            <p:cNvPr id="389" name="" descr=""/>
            <p:cNvPicPr/>
            <p:nvPr/>
          </p:nvPicPr>
          <p:blipFill>
            <a:blip r:embed="rId5">
              <a:alphaModFix amt="40000"/>
            </a:blip>
            <a:srcRect l="8739" t="31181" r="62833" b="54713"/>
            <a:stretch/>
          </p:blipFill>
          <p:spPr>
            <a:xfrm>
              <a:off x="5040000" y="3456000"/>
              <a:ext cx="1799640" cy="1151640"/>
            </a:xfrm>
            <a:prstGeom prst="rect">
              <a:avLst/>
            </a:prstGeom>
            <a:ln>
              <a:noFill/>
            </a:ln>
          </p:spPr>
        </p:pic>
        <p:pic>
          <p:nvPicPr>
            <p:cNvPr id="390" name="" descr=""/>
            <p:cNvPicPr/>
            <p:nvPr/>
          </p:nvPicPr>
          <p:blipFill>
            <a:blip r:embed="rId6">
              <a:alphaModFix amt="40000"/>
            </a:blip>
            <a:srcRect l="40567" t="27655" r="37537" b="54713"/>
            <a:stretch/>
          </p:blipFill>
          <p:spPr>
            <a:xfrm>
              <a:off x="7056000" y="3336120"/>
              <a:ext cx="1224000" cy="1271520"/>
            </a:xfrm>
            <a:prstGeom prst="rect">
              <a:avLst/>
            </a:prstGeom>
            <a:ln>
              <a:noFill/>
            </a:ln>
          </p:spPr>
        </p:pic>
        <p:sp>
          <p:nvSpPr>
            <p:cNvPr id="391" name="TextShape 8"/>
            <p:cNvSpPr txBox="1"/>
            <p:nvPr/>
          </p:nvSpPr>
          <p:spPr>
            <a:xfrm>
              <a:off x="5616000" y="4651920"/>
              <a:ext cx="648000" cy="316080"/>
            </a:xfrm>
            <a:prstGeom prst="rect">
              <a:avLst/>
            </a:prstGeom>
            <a:noFill/>
            <a:ln>
              <a:noFill/>
            </a:ln>
          </p:spPr>
          <p:txBody>
            <a:bodyPr lIns="90000" rIns="90000" tIns="45000" bIns="45000">
              <a:noAutofit/>
            </a:bodyPr>
            <a:p>
              <a:r>
                <a:rPr b="0" lang="de-DE" sz="1200" spc="-1" strike="noStrike">
                  <a:latin typeface="Arial"/>
                </a:rPr>
                <a:t>Roma</a:t>
              </a:r>
              <a:endParaRPr b="0" lang="de-DE" sz="1200" spc="-1" strike="noStrike">
                <a:latin typeface="Arial"/>
              </a:endParaRPr>
            </a:p>
          </p:txBody>
        </p:sp>
        <p:sp>
          <p:nvSpPr>
            <p:cNvPr id="392" name="TextShape 9"/>
            <p:cNvSpPr txBox="1"/>
            <p:nvPr/>
          </p:nvSpPr>
          <p:spPr>
            <a:xfrm>
              <a:off x="5472000" y="2995920"/>
              <a:ext cx="864000" cy="316080"/>
            </a:xfrm>
            <a:prstGeom prst="rect">
              <a:avLst/>
            </a:prstGeom>
            <a:noFill/>
            <a:ln>
              <a:noFill/>
            </a:ln>
          </p:spPr>
          <p:txBody>
            <a:bodyPr lIns="90000" rIns="90000" tIns="45000" bIns="45000">
              <a:noAutofit/>
            </a:bodyPr>
            <a:p>
              <a:r>
                <a:rPr b="0" lang="de-DE" sz="1200" spc="-1" strike="noStrike">
                  <a:latin typeface="Arial"/>
                </a:rPr>
                <a:t>Character</a:t>
              </a:r>
              <a:endParaRPr b="0" lang="de-DE" sz="1200" spc="-1" strike="noStrike">
                <a:latin typeface="Arial"/>
              </a:endParaRPr>
            </a:p>
          </p:txBody>
        </p:sp>
        <p:sp>
          <p:nvSpPr>
            <p:cNvPr id="393" name="TextShape 10"/>
            <p:cNvSpPr txBox="1"/>
            <p:nvPr/>
          </p:nvSpPr>
          <p:spPr>
            <a:xfrm>
              <a:off x="7200000" y="3020040"/>
              <a:ext cx="864000" cy="316080"/>
            </a:xfrm>
            <a:prstGeom prst="rect">
              <a:avLst/>
            </a:prstGeom>
            <a:noFill/>
            <a:ln>
              <a:noFill/>
            </a:ln>
          </p:spPr>
          <p:txBody>
            <a:bodyPr lIns="90000" rIns="90000" tIns="45000" bIns="45000">
              <a:noAutofit/>
            </a:bodyPr>
            <a:p>
              <a:r>
                <a:rPr b="0" lang="de-DE" sz="1200" spc="-1" strike="noStrike">
                  <a:latin typeface="Arial"/>
                </a:rPr>
                <a:t>Geolife</a:t>
              </a:r>
              <a:endParaRPr b="0" lang="de-DE" sz="1200" spc="-1" strike="noStrike">
                <a:latin typeface="Arial"/>
              </a:endParaRPr>
            </a:p>
          </p:txBody>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Results</a:t>
            </a:r>
            <a:endParaRPr b="0" lang="de-DE" sz="3000" spc="-1" strike="noStrike">
              <a:latin typeface="Arial"/>
            </a:endParaRPr>
          </a:p>
        </p:txBody>
      </p:sp>
      <p:sp>
        <p:nvSpPr>
          <p:cNvPr id="395" name="TextShape 2"/>
          <p:cNvSpPr txBox="1"/>
          <p:nvPr/>
        </p:nvSpPr>
        <p:spPr>
          <a:xfrm>
            <a:off x="4608000" y="2016000"/>
            <a:ext cx="4244400" cy="4050000"/>
          </a:xfrm>
          <a:prstGeom prst="rect">
            <a:avLst/>
          </a:prstGeom>
          <a:noFill/>
          <a:ln>
            <a:noFill/>
          </a:ln>
        </p:spPr>
        <p:txBody>
          <a:bodyPr lIns="0" rIns="0" tIns="0" bIns="0">
            <a:noAutofit/>
          </a:bodyPr>
          <a:p>
            <a:pPr marL="216000" indent="-216000">
              <a:buClr>
                <a:srgbClr val="000000"/>
              </a:buClr>
              <a:buSzPct val="45000"/>
              <a:buFont typeface="Wingdings" charset="2"/>
              <a:buChar char=""/>
            </a:pPr>
            <a:r>
              <a:rPr b="0" lang="de-DE" sz="1600" spc="-1" strike="noStrike">
                <a:latin typeface="Arial"/>
              </a:rPr>
              <a:t>Figure 1 depicts the overall result distribution across all random parameters and all datasets comparing the relative performance gain of SDS compared to MRS</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For many cases of observed comparable error, MRS uses 5-15% more points.</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We compare the Fréchet distance of given algorithm pairs as the quotient</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MRS and SDS similar performance compared to DP (about 5-10 times higher error)</a:t>
            </a:r>
            <a:endParaRPr b="0" lang="de-DE" sz="1600" spc="-1" strike="noStrike">
              <a:latin typeface="Arial"/>
            </a:endParaRPr>
          </a:p>
          <a:p>
            <a:pPr marL="216000" indent="-216000">
              <a:buClr>
                <a:srgbClr val="000000"/>
              </a:buClr>
              <a:buSzPct val="45000"/>
              <a:buFont typeface="Wingdings" charset="2"/>
              <a:buChar char=""/>
            </a:pPr>
            <a:r>
              <a:rPr b="0" lang="de-DE" sz="1600" spc="-1" strike="noStrike">
                <a:latin typeface="Arial"/>
              </a:rPr>
              <a:t>SDS outperforms MRS significantly across all datasets with only very few examples where MRS found better simplifications</a:t>
            </a:r>
            <a:endParaRPr b="0" lang="de-DE" sz="1600" spc="-1" strike="noStrike">
              <a:latin typeface="Arial"/>
            </a:endParaRPr>
          </a:p>
          <a:p>
            <a:pPr marL="216000" indent="-216000">
              <a:buClr>
                <a:srgbClr val="000000"/>
              </a:buClr>
              <a:buSzPct val="45000"/>
              <a:buFont typeface="Wingdings" charset="2"/>
              <a:buChar char=""/>
            </a:pPr>
            <a:endParaRPr b="0" lang="de-DE" sz="1600" spc="-1" strike="noStrike">
              <a:latin typeface="Arial"/>
            </a:endParaRPr>
          </a:p>
        </p:txBody>
      </p:sp>
      <p:pic>
        <p:nvPicPr>
          <p:cNvPr id="396" name="" descr=""/>
          <p:cNvPicPr/>
          <p:nvPr/>
        </p:nvPicPr>
        <p:blipFill>
          <a:blip r:embed="rId1">
            <a:alphaModFix amt="40000"/>
          </a:blip>
          <a:srcRect l="7818" t="10681" r="36020" b="68519"/>
          <a:stretch/>
        </p:blipFill>
        <p:spPr>
          <a:xfrm>
            <a:off x="190800" y="1728000"/>
            <a:ext cx="4057200" cy="1943640"/>
          </a:xfrm>
          <a:prstGeom prst="rect">
            <a:avLst/>
          </a:prstGeom>
          <a:ln>
            <a:noFill/>
          </a:ln>
        </p:spPr>
      </p:pic>
      <p:pic>
        <p:nvPicPr>
          <p:cNvPr id="397" name="" descr=""/>
          <p:cNvPicPr/>
          <p:nvPr/>
        </p:nvPicPr>
        <p:blipFill>
          <a:blip r:embed="rId2">
            <a:alphaModFix amt="40000"/>
          </a:blip>
          <a:srcRect l="7818" t="37635" r="8119" b="41561"/>
          <a:stretch/>
        </p:blipFill>
        <p:spPr>
          <a:xfrm>
            <a:off x="360000" y="4608000"/>
            <a:ext cx="4049280" cy="12960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extShape 1"/>
          <p:cNvSpPr txBox="1"/>
          <p:nvPr/>
        </p:nvSpPr>
        <p:spPr>
          <a:xfrm>
            <a:off x="320400" y="1047240"/>
            <a:ext cx="8532000" cy="425520"/>
          </a:xfrm>
          <a:prstGeom prst="rect">
            <a:avLst/>
          </a:prstGeom>
          <a:noFill/>
          <a:ln>
            <a:noFill/>
          </a:ln>
        </p:spPr>
        <p:txBody>
          <a:bodyPr lIns="0" rIns="0" tIns="0" bIns="0" anchor="ctr">
            <a:noAutofit/>
          </a:bodyPr>
          <a:p>
            <a:r>
              <a:rPr b="0" lang="de-DE" sz="3000" spc="-1" strike="noStrike">
                <a:latin typeface="Arial"/>
              </a:rPr>
              <a:t>Perforamnce Distributions</a:t>
            </a:r>
            <a:endParaRPr b="0" lang="de-DE" sz="3000" spc="-1" strike="noStrike">
              <a:latin typeface="Arial"/>
            </a:endParaRPr>
          </a:p>
        </p:txBody>
      </p:sp>
      <p:sp>
        <p:nvSpPr>
          <p:cNvPr id="399" name="TextShape 2"/>
          <p:cNvSpPr txBox="1"/>
          <p:nvPr/>
        </p:nvSpPr>
        <p:spPr>
          <a:xfrm>
            <a:off x="320400" y="2016000"/>
            <a:ext cx="2660400" cy="4050000"/>
          </a:xfrm>
          <a:prstGeom prst="rect">
            <a:avLst/>
          </a:prstGeom>
          <a:noFill/>
          <a:ln>
            <a:noFill/>
          </a:ln>
        </p:spPr>
        <p:txBody>
          <a:bodyPr lIns="0" rIns="0" tIns="0" bIns="0">
            <a:noAutofit/>
          </a:bodyPr>
          <a:p>
            <a:r>
              <a:rPr b="0" lang="de-DE" sz="1600" spc="-1" strike="noStrike">
                <a:latin typeface="Arial"/>
              </a:rPr>
              <a:t>Performance of MRS vs SDS using Frechet Distance as a relative metric</a:t>
            </a:r>
            <a:endParaRPr b="0" lang="de-DE" sz="1600" spc="-1" strike="noStrike">
              <a:latin typeface="Arial"/>
            </a:endParaRPr>
          </a:p>
          <a:p>
            <a:endParaRPr b="0" lang="de-DE" sz="1600" spc="-1" strike="noStrike">
              <a:latin typeface="Arial"/>
            </a:endParaRPr>
          </a:p>
          <a:p>
            <a:r>
              <a:rPr b="0" lang="de-DE" sz="1600" spc="-1" strike="noStrike">
                <a:latin typeface="Arial"/>
              </a:rPr>
              <a:t>The vertical line at 1.0 signifies equal performance.</a:t>
            </a:r>
            <a:endParaRPr b="0" lang="de-DE" sz="1600" spc="-1" strike="noStrike">
              <a:latin typeface="Arial"/>
            </a:endParaRPr>
          </a:p>
          <a:p>
            <a:endParaRPr b="0" lang="de-DE" sz="1600" spc="-1" strike="noStrike">
              <a:latin typeface="Arial"/>
            </a:endParaRPr>
          </a:p>
          <a:p>
            <a:r>
              <a:rPr b="0" lang="de-DE" sz="1600" spc="-1" strike="noStrike">
                <a:latin typeface="Arial"/>
              </a:rPr>
              <a:t>Notably both the character and Prague dataset SDS outperforms MRS in all cases.</a:t>
            </a:r>
            <a:endParaRPr b="0" lang="de-DE" sz="1600" spc="-1" strike="noStrike">
              <a:latin typeface="Arial"/>
            </a:endParaRPr>
          </a:p>
          <a:p>
            <a:endParaRPr b="0" lang="de-DE" sz="1600" spc="-1" strike="noStrike">
              <a:latin typeface="Arial"/>
            </a:endParaRPr>
          </a:p>
          <a:p>
            <a:r>
              <a:rPr b="0" lang="de-DE" sz="1600" spc="-1" strike="noStrike">
                <a:latin typeface="Arial"/>
              </a:rPr>
              <a:t>Both datasets are digitally acquired and have a high temoral resolution.</a:t>
            </a:r>
            <a:endParaRPr b="0" lang="de-DE" sz="1600" spc="-1" strike="noStrike">
              <a:latin typeface="Arial"/>
            </a:endParaRPr>
          </a:p>
        </p:txBody>
      </p:sp>
      <p:pic>
        <p:nvPicPr>
          <p:cNvPr id="400" name="" descr=""/>
          <p:cNvPicPr/>
          <p:nvPr/>
        </p:nvPicPr>
        <p:blipFill>
          <a:blip r:embed="rId1">
            <a:alphaModFix amt="40000"/>
          </a:blip>
          <a:srcRect l="8850" t="9898" r="30778" b="52825"/>
          <a:stretch/>
        </p:blipFill>
        <p:spPr>
          <a:xfrm>
            <a:off x="2980800" y="1656000"/>
            <a:ext cx="5857560" cy="46800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223</TotalTime>
  <Application>LibreOffice/6.4.6.2$Linux_X86_64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2021-05-27T14:18:50Z</dcterms:created>
  <dc:creator/>
  <dc:description>Rechteinhaber: Technische Universität München, https://www.tum.de
Gestaltung: ediundsepp Gestaltungsgesellschaft, München, http://www.ediundsepp.de
Technische Umsetzung: eWorks GmbH, Frankfurt am Main, http://www.eworks.de
</dc:description>
  <dc:language>en-US</dc:language>
  <cp:lastModifiedBy/>
  <dcterms:modified xsi:type="dcterms:W3CDTF">2021-05-28T16:50:21Z</dcterms:modified>
  <cp:revision>13</cp:revision>
  <dc:subject/>
  <dc:title>@Fakultät@-Präsentationsvorlage</dc:title>
</cp:coreProperties>
</file>